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7" r:id="rId2"/>
    <p:sldMasterId id="2147483674" r:id="rId3"/>
    <p:sldMasterId id="2147483681" r:id="rId4"/>
  </p:sldMasterIdLst>
  <p:notesMasterIdLst>
    <p:notesMasterId r:id="rId64"/>
  </p:notesMasterIdLst>
  <p:handoutMasterIdLst>
    <p:handoutMasterId r:id="rId65"/>
  </p:handoutMasterIdLst>
  <p:sldIdLst>
    <p:sldId id="256" r:id="rId5"/>
    <p:sldId id="257" r:id="rId6"/>
    <p:sldId id="390" r:id="rId7"/>
    <p:sldId id="391" r:id="rId8"/>
    <p:sldId id="392" r:id="rId9"/>
    <p:sldId id="393" r:id="rId10"/>
    <p:sldId id="385" r:id="rId11"/>
    <p:sldId id="377" r:id="rId12"/>
    <p:sldId id="378" r:id="rId13"/>
    <p:sldId id="379" r:id="rId14"/>
    <p:sldId id="380" r:id="rId15"/>
    <p:sldId id="381" r:id="rId16"/>
    <p:sldId id="382" r:id="rId17"/>
    <p:sldId id="394" r:id="rId18"/>
    <p:sldId id="386" r:id="rId19"/>
    <p:sldId id="389" r:id="rId20"/>
    <p:sldId id="354" r:id="rId21"/>
    <p:sldId id="303" r:id="rId22"/>
    <p:sldId id="304" r:id="rId23"/>
    <p:sldId id="305" r:id="rId24"/>
    <p:sldId id="306" r:id="rId25"/>
    <p:sldId id="307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9" r:id="rId45"/>
    <p:sldId id="330" r:id="rId46"/>
    <p:sldId id="331" r:id="rId47"/>
    <p:sldId id="332" r:id="rId48"/>
    <p:sldId id="333" r:id="rId49"/>
    <p:sldId id="335" r:id="rId50"/>
    <p:sldId id="336" r:id="rId51"/>
    <p:sldId id="337" r:id="rId52"/>
    <p:sldId id="339" r:id="rId53"/>
    <p:sldId id="340" r:id="rId54"/>
    <p:sldId id="341" r:id="rId55"/>
    <p:sldId id="343" r:id="rId56"/>
    <p:sldId id="344" r:id="rId57"/>
    <p:sldId id="345" r:id="rId58"/>
    <p:sldId id="346" r:id="rId59"/>
    <p:sldId id="347" r:id="rId60"/>
    <p:sldId id="348" r:id="rId61"/>
    <p:sldId id="349" r:id="rId62"/>
    <p:sldId id="350" r:id="rId63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66"/>
      <p:bold r:id="rId67"/>
      <p:italic r:id="rId68"/>
      <p:boldItalic r:id="rId69"/>
    </p:embeddedFon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Arial Black" panose="020B0A04020102020204" pitchFamily="34" charset="0"/>
      <p:bold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Verdana" panose="020B060403050404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9" roundtripDataSignature="AMtx7mipxhoeOnXd5hHYL+uDmlH0vp/S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87" autoAdjust="0"/>
    <p:restoredTop sz="56178" autoAdjust="0"/>
  </p:normalViewPr>
  <p:slideViewPr>
    <p:cSldViewPr snapToGrid="0">
      <p:cViewPr varScale="1">
        <p:scale>
          <a:sx n="53" d="100"/>
          <a:sy n="53" d="100"/>
        </p:scale>
        <p:origin x="1570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842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149" Type="http://customschemas.google.com/relationships/presentationmetadata" Target="meta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17.fntdata"/><Relationship Id="rId152" Type="http://schemas.openxmlformats.org/officeDocument/2006/relationships/theme" Target="theme/them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15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1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A7683-142E-4697-9035-0FAC4A4837DB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C3E31-78B1-46CE-B8EB-F58E1D4B4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19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9808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-RU/docs/Web/JavaScript/Reference/Operators/function" TargetMode="External"/><Relationship Id="rId7" Type="http://schemas.openxmlformats.org/officeDocument/2006/relationships/hyperlink" Target="https://developer.mozilla.org/en-US/docs/Web/JavaScript/Reference/Strict_mod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.mozilla.org/en-US/docs/Web/JavaScript/Reference/Operators/class" TargetMode="External"/><Relationship Id="rId5" Type="http://schemas.openxmlformats.org/officeDocument/2006/relationships/hyperlink" Target="https://developer.mozilla.org/en-US/docs/Web/JavaScript/Reference/Statements/class" TargetMode="External"/><Relationship Id="rId4" Type="http://schemas.openxmlformats.org/officeDocument/2006/relationships/hyperlink" Target="https://developer.mozilla.org/ru-RU/docs/Web/JavaScript/Reference/Statements/functi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/Reference/Classes/constructor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en-US/docs/Web/JavaScript/Reference/Classes/extends" TargetMode="External"/><Relationship Id="rId4" Type="http://schemas.openxmlformats.org/officeDocument/2006/relationships/hyperlink" Target="https://developer.mozilla.org/ru/docs/Web/JavaScript/Reference/Global_Objects/SyntaxError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Classes/static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ru/docs/Web/JavaScript/Introduction_to_Object-Oriented_JavaScript#The_Object_.28Class_Instance.29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/Reference/Operators/new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ru/docs/Web/JavaScript/Reference/Global_Objects/Object/getOwnPropertySymbols" TargetMode="External"/><Relationship Id="rId4" Type="http://schemas.openxmlformats.org/officeDocument/2006/relationships/hyperlink" Target="https://developer.mozilla.org/ru/docs/Web/JavaScript/Reference/Global_Objects/TypeError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/Reference/Global_Objects/Symbol/fo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ru/docs/Web/JavaScript/Reference/Global_Objects/Symbol/keyFor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/Reference/Global_Objects/String" TargetMode="External"/><Relationship Id="rId7" Type="http://schemas.openxmlformats.org/officeDocument/2006/relationships/hyperlink" Target="https://developer.mozilla.org/ru/docs/Web/JavaScript/Reference/Global_Objects/Se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.mozilla.org/ru/docs/Web/JavaScript/Reference/Global_Objects/Map" TargetMode="External"/><Relationship Id="rId5" Type="http://schemas.openxmlformats.org/officeDocument/2006/relationships/hyperlink" Target="https://developer.mozilla.org/ru/docs/Web/JavaScript/Reference/TypedArray" TargetMode="External"/><Relationship Id="rId4" Type="http://schemas.openxmlformats.org/officeDocument/2006/relationships/hyperlink" Target="https://developer.mozilla.org/ru/docs/Web/JavaScript/Reference/Global_Objects/Array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/Guide/The_Iterator_protoco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/Reference/Global_Objects/Set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/Reference/Global_Objects/Array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TypedArray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ru/docs/Web/JavaScript/Reference/DataView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/Reference/Global_Objects/String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ru/docs/Web/JavaScript/Reference/Global_Objects/Symbol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/Reference/Global_Objects/Number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/Reference/Global_Objects/Math/floor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ru/docs/Web/JavaScript/Reference/Global_Objects/Math/round" TargetMode="External"/><Relationship Id="rId4" Type="http://schemas.openxmlformats.org/officeDocument/2006/relationships/hyperlink" Target="https://developer.mozilla.org/ru/docs/Web/JavaScript/Reference/Global_Objects/Math/ceil" TargetMode="Externa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Proxy/handler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170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Для наследования конструктор потомка вызывает родителя в своём контексте через </a:t>
            </a:r>
            <a:r>
              <a:rPr lang="ru-RU" dirty="0" err="1" smtClean="0"/>
              <a:t>apply</a:t>
            </a:r>
            <a:r>
              <a:rPr lang="ru-RU" dirty="0" smtClean="0"/>
              <a:t>. </a:t>
            </a:r>
          </a:p>
          <a:p>
            <a:pPr marL="0" indent="0">
              <a:buNone/>
            </a:pPr>
            <a:r>
              <a:rPr lang="ru-RU" dirty="0" smtClean="0"/>
              <a:t>После чего может добавить свои переменные и методы</a:t>
            </a:r>
            <a:r>
              <a:rPr lang="ru-RU" dirty="0" smtClean="0"/>
              <a:t>.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 smtClean="0"/>
              <a:t>В </a:t>
            </a:r>
            <a:r>
              <a:rPr lang="ru-RU" dirty="0" err="1" smtClean="0"/>
              <a:t>CoffeeMachine</a:t>
            </a:r>
            <a:r>
              <a:rPr lang="ru-RU" dirty="0" smtClean="0"/>
              <a:t> свойства, полученные от родителя, можно перезаписать своими. </a:t>
            </a:r>
            <a:endParaRPr lang="en-US" dirty="0" smtClean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 smtClean="0"/>
              <a:t>Но обычно требуется не заменить, а расширить метод родителя. Для этого он предварительно копируется в переменную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14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Переходим</a:t>
            </a:r>
            <a:r>
              <a:rPr lang="ru-RU" baseline="0" dirty="0" smtClean="0"/>
              <a:t> к реализации </a:t>
            </a:r>
            <a:r>
              <a:rPr lang="ru-RU" baseline="0" dirty="0" err="1" smtClean="0"/>
              <a:t>прототипного</a:t>
            </a:r>
            <a:r>
              <a:rPr lang="ru-RU" baseline="0" dirty="0" smtClean="0"/>
              <a:t> наследования в </a:t>
            </a:r>
            <a:r>
              <a:rPr lang="en-US" baseline="0" dirty="0" smtClean="0"/>
              <a:t>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54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 smtClean="0"/>
              <a:t>Каждый</a:t>
            </a:r>
            <a:r>
              <a:rPr lang="ru-RU" baseline="0" dirty="0" smtClean="0"/>
              <a:t> объект в </a:t>
            </a:r>
            <a:r>
              <a:rPr lang="en-US" baseline="0" dirty="0" smtClean="0"/>
              <a:t>JS </a:t>
            </a:r>
            <a:r>
              <a:rPr lang="ru-RU" baseline="0" dirty="0" smtClean="0"/>
              <a:t>имеет специальную ссылку </a:t>
            </a:r>
            <a:r>
              <a:rPr lang="en-US" baseline="0" dirty="0" smtClean="0"/>
              <a:t>__proto__.</a:t>
            </a:r>
            <a:r>
              <a:rPr lang="ru-RU" baseline="0" dirty="0" smtClean="0"/>
              <a:t> Эта ссылка указывает на объект-прототип, которые использовался при создании нашего объекта</a:t>
            </a:r>
            <a:r>
              <a:rPr lang="ru-RU" baseline="0" dirty="0" smtClean="0"/>
              <a:t>.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88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работы с объектами</a:t>
            </a:r>
            <a:r>
              <a:rPr lang="ru-RU" baseline="0" dirty="0" smtClean="0"/>
              <a:t> и прототипами в </a:t>
            </a:r>
            <a:r>
              <a:rPr lang="en-US" baseline="0" dirty="0" smtClean="0"/>
              <a:t>Object </a:t>
            </a:r>
            <a:r>
              <a:rPr lang="ru-RU" baseline="0" dirty="0" smtClean="0"/>
              <a:t>есть разные удобные методы.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32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Какие</a:t>
            </a:r>
            <a:r>
              <a:rPr lang="ru-RU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достоинства у </a:t>
            </a:r>
            <a:r>
              <a:rPr lang="ru-RU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прототипного</a:t>
            </a:r>
            <a:r>
              <a:rPr lang="ru-RU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отношению к функциональному?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Функциональный стиль записывает в каждый объект и свойства и методы, 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прототипный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только свойства.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прототипный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стиль – быстрее и экономнее по памяти.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Недостатки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создании методов через прототип, мы теряем возможность использовать локальные переменные как приватные свойства, у них больше нет общей области видимости с конструктором.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2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Также ничто не мешает нам совершать </a:t>
            </a:r>
            <a:r>
              <a:rPr lang="ru-RU" dirty="0" err="1" smtClean="0"/>
              <a:t>оверрайд</a:t>
            </a:r>
            <a:r>
              <a:rPr lang="ru-RU" baseline="0" dirty="0" smtClean="0"/>
              <a:t> методов.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03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ru-RU" dirty="0" smtClean="0"/>
          </a:p>
        </p:txBody>
      </p:sp>
      <p:sp>
        <p:nvSpPr>
          <p:cNvPr id="775" name="Google Shape;775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083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Классы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JavaScript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были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введены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ES6 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представляют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собой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синтаксический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сахар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над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существующим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JavaScript,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механизмом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прототипного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наследования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Синтаксис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вводит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новую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объектно-ориентированную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модель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а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предоставляет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более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простой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понятный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способ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организации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наследования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2" name="Google Shape;742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915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8" name="Google Shape;74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самом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деле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классы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—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это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специальные</a:t>
            </a:r>
            <a:r>
              <a:rPr lang="en-US" sz="1200" b="0" i="0" baseline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0" i="0" baseline="0" smtClean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функции</a:t>
            </a:r>
            <a:r>
              <a:rPr lang="en-US" sz="1200" b="0" i="0" smtClean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поэтому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точно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также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как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вы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определяете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функции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200" b="0" i="0" u="sng" strike="noStrike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function expressions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 и </a:t>
            </a:r>
            <a:r>
              <a:rPr lang="en-US" sz="1200" b="0" i="0" u="sng" strike="noStrike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function declarations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вы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можете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определять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классы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помощью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: </a:t>
            </a:r>
            <a:r>
              <a:rPr lang="en-US" sz="1200" b="0" i="0" u="sng" strike="noStrike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class declarations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 и </a:t>
            </a:r>
            <a:r>
              <a:rPr lang="en-US" sz="1200" b="0" i="0" u="sng" strike="noStrike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class expressions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dirty="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Тела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1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объявлений</a:t>
            </a:r>
            <a:r>
              <a:rPr lang="en-US" sz="1200" b="0" i="1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классов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 и </a:t>
            </a:r>
            <a:r>
              <a:rPr lang="en-US" sz="1200" b="0" i="1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выражений</a:t>
            </a:r>
            <a:r>
              <a:rPr lang="en-US" sz="1200" b="0" i="1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классов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выполняются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строгом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режиме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200" b="0" i="0" u="sng" strike="noStrike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strict mode</a:t>
            </a:r>
            <a:r>
              <a:rPr lang="en-US" sz="1200" b="0" i="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49" name="Google Shape;749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6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aseline="0" dirty="0" smtClean="0"/>
          </a:p>
        </p:txBody>
      </p:sp>
      <p:sp>
        <p:nvSpPr>
          <p:cNvPr id="306" name="Google Shape;3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155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constructor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—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специальный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необходимый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инициализации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созданных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с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помощью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В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только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один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именем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constructor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иначе и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сключение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типа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SyntaxError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будет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выброшено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содержит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более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одного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вхождения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constructor.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Ключевое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слово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extends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используется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 </a:t>
            </a:r>
            <a:r>
              <a:rPr lang="en-US" sz="1200" b="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объявлениях</a:t>
            </a:r>
            <a:r>
              <a:rPr lang="en-US" sz="1200" b="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и </a:t>
            </a:r>
            <a:r>
              <a:rPr lang="en-US" sz="1200" b="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выражениях</a:t>
            </a:r>
            <a:r>
              <a:rPr lang="en-US" sz="1200" b="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дочернего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относительно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другого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Ключевое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слово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</a:t>
            </a:r>
            <a:r>
              <a:rPr lang="ru-RU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уется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constructor’e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вызова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конструктора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родительского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8482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ECMAScript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только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один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родительский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поэтому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множественное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наследование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невозможно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Функциональность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должен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предоставлять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родительскй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Однако</a:t>
            </a:r>
            <a:r>
              <a:rPr lang="ru-RU" baseline="0" dirty="0" smtClean="0"/>
              <a:t> никто не мешает нам воспользоваться </a:t>
            </a:r>
            <a:r>
              <a:rPr lang="ru-RU" baseline="0" dirty="0" err="1" smtClean="0"/>
              <a:t>миксином</a:t>
            </a:r>
            <a:r>
              <a:rPr lang="ru-RU" baseline="0" dirty="0" smtClean="0"/>
              <a:t> и расширить базовый класс, сделав обертку вокруг него, после чего </a:t>
            </a:r>
            <a:r>
              <a:rPr lang="ru-RU" baseline="0" dirty="0" err="1" smtClean="0"/>
              <a:t>унаследоваться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506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Ключевое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слово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static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определяет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статический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Статические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вызываются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без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инстанцирования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и 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могут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вызваны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у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экземпляров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200" b="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instance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класса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отличие от </a:t>
            </a:r>
            <a:r>
              <a:rPr lang="en-US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например)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9785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Также</a:t>
            </a:r>
            <a:r>
              <a:rPr lang="ru-RU" baseline="0" dirty="0" smtClean="0"/>
              <a:t> был введен символьный тип.</a:t>
            </a:r>
            <a:endParaRPr dirty="0"/>
          </a:p>
        </p:txBody>
      </p:sp>
      <p:sp>
        <p:nvSpPr>
          <p:cNvPr id="806" name="Google Shape;806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104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2" name="Google Shape;81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уникальный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неизменяемый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тип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который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использован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идентификатор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свойств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Заметьте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dirty="0"/>
              <a:t>Symbol("foo")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выполняет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приведение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англ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coercion)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строки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"foo" к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символу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выражение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каждый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новый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</a:t>
            </a: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Код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ниже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оператором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new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бросит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исключение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TypeError</a:t>
            </a:r>
            <a:r>
              <a:rPr lang="ru-RU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Символы можно использовать в </a:t>
            </a:r>
            <a:r>
              <a:rPr lang="ru-RU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качетсве</a:t>
            </a: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ключей объекта.</a:t>
            </a:r>
            <a:endParaRPr lang="ru-RU"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Object.getOwnPropertySymbols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()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возвращает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массив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позволяет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получить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символьные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свойства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конкретного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объекта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813" name="Google Shape;813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8457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Существует </a:t>
            </a: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возможность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создать глобальный символ.</a:t>
            </a:r>
            <a:endParaRPr lang="en-US" sz="1200" b="0" i="0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доступных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всех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файлах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в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окружении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глобальной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области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используйте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Symbol.for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()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и 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Symbol.keyFor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()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чтобы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или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получить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глобального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символьного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реестра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" name="Google Shape;822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640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Также в </a:t>
            </a:r>
            <a:r>
              <a:rPr lang="en-US" dirty="0" smtClean="0"/>
              <a:t>ES6</a:t>
            </a:r>
            <a:r>
              <a:rPr lang="en-US" baseline="0" dirty="0" smtClean="0"/>
              <a:t> </a:t>
            </a:r>
            <a:r>
              <a:rPr lang="ru-RU" baseline="0" dirty="0" smtClean="0"/>
              <a:t>появилась возможность создавать собственные итераторы</a:t>
            </a:r>
            <a:endParaRPr dirty="0"/>
          </a:p>
        </p:txBody>
      </p:sp>
      <p:sp>
        <p:nvSpPr>
          <p:cNvPr id="831" name="Google Shape;831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3807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По 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сути итератор это объект, который обязан реализовать протокол </a:t>
            </a:r>
            <a:r>
              <a:rPr lang="en-US" sz="1200" b="0" i="0" baseline="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interator</a:t>
            </a:r>
            <a:r>
              <a:rPr lang="en-US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и вернуть объект с методом </a:t>
            </a:r>
            <a:r>
              <a:rPr lang="en-US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next();</a:t>
            </a:r>
            <a:endParaRPr lang="ru-RU" sz="1200" b="0" i="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b="0" i="0" baseline="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В</a:t>
            </a:r>
            <a:r>
              <a:rPr lang="en-US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JS c 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итератором можно создать конечную или бесконечную последовательность значений вроде </a:t>
            </a:r>
            <a:r>
              <a:rPr lang="ru-RU" sz="1200" b="0" i="0" baseline="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фибоначчи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а также поддержка этого протокола позволяет использовать </a:t>
            </a:r>
            <a:r>
              <a:rPr lang="en-US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for of 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оператор.</a:t>
            </a:r>
            <a:endParaRPr lang="en-US" sz="1200" b="0" i="0" baseline="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String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Array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TypedArray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Map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Set</a:t>
            </a:r>
            <a:r>
              <a:rPr lang="en-US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итерируемы</a:t>
            </a:r>
            <a:r>
              <a:rPr lang="ru-RU" sz="1200" b="0" i="0" u="none" strike="noStrik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по умолчанию, потому что их прототипы содержать реализацию метода для итерации</a:t>
            </a:r>
            <a:endParaRPr dirty="0"/>
          </a:p>
        </p:txBody>
      </p:sp>
      <p:sp>
        <p:nvSpPr>
          <p:cNvPr id="838" name="Google Shape;838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2746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Применение</a:t>
            </a:r>
            <a:r>
              <a:rPr lang="ru-RU" baseline="0" dirty="0" smtClean="0"/>
              <a:t> этому можно также найти в генераторах.</a:t>
            </a:r>
            <a:endParaRPr dirty="0"/>
          </a:p>
        </p:txBody>
      </p:sp>
      <p:sp>
        <p:nvSpPr>
          <p:cNvPr id="849" name="Google Shape;849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944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Генераторы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являются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функциями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возможностью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выхода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последующего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входа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Их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контекст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исполнения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сохраняется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последующих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входах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Когда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вызывается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функция-генератор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её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тело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исполняется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сразу</a:t>
            </a: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по сути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возвращ</a:t>
            </a:r>
            <a:r>
              <a:rPr lang="ru-RU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ая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объект-</a:t>
            </a:r>
            <a:r>
              <a:rPr lang="en-US" sz="1200" b="0" i="0" u="sng" strike="noStrik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итератор</a:t>
            </a:r>
            <a:r>
              <a:rPr lang="en-US" sz="1200" b="0" i="0" u="none" strike="noStrik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помощи ключевого слово </a:t>
            </a:r>
            <a:r>
              <a:rPr lang="en-US" sz="1200" b="0" i="0" u="none" strike="noStrik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yield</a:t>
            </a:r>
            <a:endParaRPr lang="en-US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9537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baseline="0" dirty="0" smtClean="0"/>
          </a:p>
        </p:txBody>
      </p:sp>
      <p:sp>
        <p:nvSpPr>
          <p:cNvPr id="695" name="Google Shape;695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964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" name="Google Shape;864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Также выполнение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от одного генератора можно передать другому при помощи инструкции </a:t>
            </a:r>
            <a:r>
              <a:rPr lang="en-US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yield*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574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2" name="Google Shape;882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также возвращать выражения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82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1" name="Google Shape;89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Также</a:t>
            </a:r>
            <a:r>
              <a:rPr lang="ru-RU" baseline="0" dirty="0" smtClean="0"/>
              <a:t> можно совместить генератор и итератор, создав итератор, которой будет возвращать значения, </a:t>
            </a:r>
            <a:r>
              <a:rPr lang="ru-RU" baseline="0" dirty="0" err="1" smtClean="0"/>
              <a:t>сгенерированне</a:t>
            </a:r>
            <a:r>
              <a:rPr lang="ru-RU" baseline="0" dirty="0" smtClean="0"/>
              <a:t> генератором. </a:t>
            </a:r>
            <a:endParaRPr dirty="0"/>
          </a:p>
        </p:txBody>
      </p:sp>
      <p:sp>
        <p:nvSpPr>
          <p:cNvPr id="892" name="Google Shape;892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6292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2" name="Google Shape;902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3" name="Google Shape;903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549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2" name="Google Shape;91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46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Set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представляют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коллекции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значений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которым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выполнить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обход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порядке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вставки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элементов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Значение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элемента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 Set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присутствовать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только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одном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экземпляре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обеспечивает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уникальность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рамках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коллекции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Set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697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9" name="Google Shape;92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Также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был введен объект </a:t>
            </a:r>
            <a:r>
              <a:rPr lang="en-US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Элементы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Map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можно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обойти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порядке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вставки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помощи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цикла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dirty="0" err="1"/>
              <a:t>for..of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где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каждой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итерации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будет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возвращаться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массив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dirty="0"/>
              <a:t>[</a:t>
            </a:r>
            <a:r>
              <a:rPr lang="en-US" dirty="0" err="1"/>
              <a:t>ключ</a:t>
            </a:r>
            <a:r>
              <a:rPr lang="en-US" dirty="0"/>
              <a:t>, </a:t>
            </a:r>
            <a:r>
              <a:rPr lang="en-US" dirty="0" err="1"/>
              <a:t>значение</a:t>
            </a:r>
            <a:r>
              <a:rPr lang="en-US" dirty="0"/>
              <a:t>]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ru-RU" dirty="0" smtClean="0"/>
              <a:t>Преимущества </a:t>
            </a:r>
            <a:r>
              <a:rPr lang="en-US" dirty="0" smtClean="0"/>
              <a:t>Map </a:t>
            </a:r>
            <a:r>
              <a:rPr lang="ru-RU" dirty="0" smtClean="0"/>
              <a:t>над </a:t>
            </a:r>
            <a:r>
              <a:rPr lang="en-US" dirty="0" smtClean="0"/>
              <a:t>Object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Любые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ключи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Достать размер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Не затираем свойства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Чуть лучше </a:t>
            </a:r>
            <a:r>
              <a:rPr lang="ru-RU" sz="1200" b="0" i="0" baseline="0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происзодиительность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813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Главным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отличия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Set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WeakSet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содержит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только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тогда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Set -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значения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любого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типа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Ссылки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WeakSet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являются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слабыми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хранимый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WeakSet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одной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внешней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ссылки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сборщик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мусора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удалит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5528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9" name="Google Shape;949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Типизированные</a:t>
            </a:r>
            <a:r>
              <a:rPr lang="ru-RU" baseline="0" dirty="0" smtClean="0"/>
              <a:t> массивы</a:t>
            </a:r>
            <a:endParaRPr dirty="0"/>
          </a:p>
        </p:txBody>
      </p:sp>
      <p:sp>
        <p:nvSpPr>
          <p:cNvPr id="950" name="Google Shape;950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11135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6" name="Google Shape;956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Типизованные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массивы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JavaScript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являются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массиво-подобными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объектами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предоставляющими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механизм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доступа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к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сырым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двоичным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уже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массив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Array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растет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обрезается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динамически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содержать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элементы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любого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типа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JavaScript. </a:t>
            </a: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лагодаря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оптимизациям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движков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массивы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остаются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быстрыми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Однако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временем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веб-приложения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становятся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более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более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мощными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появляется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необходимость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аудио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видео-данными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требуется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доступ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к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сырым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WebSocket`ов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далее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Становится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очевидным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возможность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быстрой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эффективной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двоичными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данными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 JavaScript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будет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очень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полезной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чего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типизованные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массивы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предназначены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957" name="Google Shape;957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318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120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5" name="Google Shape;96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Объект</a:t>
            </a:r>
            <a:r>
              <a:rPr lang="en-US" dirty="0" smtClean="0"/>
              <a:t> </a:t>
            </a:r>
            <a:r>
              <a:rPr lang="en-US" sz="1200" b="1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ArrayBuffer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используется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работы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бинарными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данными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Он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представляет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собой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ссылку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поток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сырых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двоичных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однако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работать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ними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напрямую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возможности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Вместо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типизированный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массив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или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DataView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который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можно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использовать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чтения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записи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 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ArrayBuffer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  <a:endParaRPr dirty="0"/>
          </a:p>
        </p:txBody>
      </p:sp>
      <p:sp>
        <p:nvSpPr>
          <p:cNvPr id="966" name="Google Shape;966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279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4" name="Google Shape;984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Посмотрим</a:t>
            </a:r>
            <a:r>
              <a:rPr lang="ru-RU" baseline="0" dirty="0" smtClean="0"/>
              <a:t> на новые встроенные методы.</a:t>
            </a:r>
            <a:endParaRPr dirty="0"/>
          </a:p>
        </p:txBody>
      </p:sp>
      <p:sp>
        <p:nvSpPr>
          <p:cNvPr id="985" name="Google Shape;985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3798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 </a:t>
            </a:r>
            <a:r>
              <a:rPr lang="en-US" b="1"/>
              <a:t>Object.assign()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используется для копирования значений всех собственных перечисляемых свойств из одного или более исходных объектов в целевой объект. После копирования он возвращает целевой объект.</a:t>
            </a: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Копируются свойства типов как </a:t>
            </a:r>
            <a:r>
              <a:rPr lang="en-US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String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так и </a:t>
            </a:r>
            <a:r>
              <a:rPr lang="en-US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Symbol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992" name="Google Shape;992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1705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</a:t>
            </a: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findindex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705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" name="Google Shape;1013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repeat()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конструирует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возвращает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новую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строку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содержащую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указанное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количество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соединённых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вместе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копий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строки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которой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он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был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вызван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1014" name="Google Shape;1014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0073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4" name="Google Shape;102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startsWith - 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Этот метод позволяет вам определять, начинается ли или нет строка с другой строки.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endsWith - 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Символы, искомые в конце данной строки.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Includes - 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Этот метод позволяет вам определять, содержит ли строка другую строку.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17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6" name="Google Shape;1046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Проверяет,</a:t>
            </a:r>
            <a:r>
              <a:rPr lang="ru-RU" baseline="0" dirty="0" smtClean="0"/>
              <a:t> что это действительно </a:t>
            </a:r>
            <a:r>
              <a:rPr lang="en-US" baseline="0" dirty="0" err="1" smtClean="0"/>
              <a:t>int</a:t>
            </a:r>
            <a:r>
              <a:rPr lang="ru-RU" baseline="0" dirty="0" smtClean="0"/>
              <a:t>, а не </a:t>
            </a:r>
            <a:r>
              <a:rPr lang="en-US" baseline="0" dirty="0" smtClean="0"/>
              <a:t>float </a:t>
            </a:r>
            <a:r>
              <a:rPr lang="ru-RU" baseline="0" dirty="0" smtClean="0"/>
              <a:t>без дробной части</a:t>
            </a:r>
            <a:endParaRPr dirty="0"/>
          </a:p>
        </p:txBody>
      </p:sp>
      <p:sp>
        <p:nvSpPr>
          <p:cNvPr id="1047" name="Google Shape;1047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581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7" name="Google Shape;1057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Свойство </a:t>
            </a:r>
            <a:r>
              <a:rPr lang="en-US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Number.EPSILON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представляет собой разницу между единицей и наименьшим значением, большим единицы, которое может быть представлено типом </a:t>
            </a:r>
            <a:r>
              <a:rPr lang="en-US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Number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Свойство </a:t>
            </a:r>
            <a:r>
              <a:rPr lang="en-US"/>
              <a:t>EPSILON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имеет значение, приблизительно равное </a:t>
            </a:r>
            <a:r>
              <a:rPr lang="en-US"/>
              <a:t>2.2204460492503130808472633361816E-16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или </a:t>
            </a:r>
            <a:r>
              <a:rPr lang="en-US"/>
              <a:t>2</a:t>
            </a:r>
            <a:r>
              <a:rPr lang="en-US" baseline="30000"/>
              <a:t>-52</a:t>
            </a:r>
            <a:endParaRPr/>
          </a:p>
        </p:txBody>
      </p:sp>
      <p:sp>
        <p:nvSpPr>
          <p:cNvPr id="1058" name="Google Shape;1058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00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8" name="Google Shape;1068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отличие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других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трёх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Math — 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Math.floor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()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Math.ceil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()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и 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Math.round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()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—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Math.trunc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работает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очень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просто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прямолинейно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отбрасывает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десятичную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запятую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цифры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неё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обращая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внимания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знак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аргумента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828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0" name="Google Shape;1090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992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5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r>
              <a:rPr lang="en-US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позволяет нам выполнять асинхронный код. Раньше, для того, чтоб провернуть что-то после асинхронного куска, нам надо было передавать </a:t>
            </a:r>
            <a:r>
              <a:rPr lang="en-US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callback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Все бы ничего, но когда их много случается дурдом.</a:t>
            </a: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Интерфейс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Promise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обещание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представляет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собой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обертку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значения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неизвестного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момент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обещания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ри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обещание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находится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 </a:t>
            </a:r>
            <a:r>
              <a:rPr lang="en-US" sz="1200" b="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ожидании</a:t>
            </a:r>
            <a:r>
              <a:rPr lang="en-US" sz="1200" b="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200" b="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pending)</a:t>
            </a: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затем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стать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выполнено</a:t>
            </a:r>
            <a:r>
              <a:rPr lang="en-US" sz="1200" b="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</a:t>
            </a:r>
            <a:r>
              <a:rPr lang="en-US" sz="1200" b="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fulfilled)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вернув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полученный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результат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значение</a:t>
            </a:r>
            <a:r>
              <a:rPr lang="en-US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0" i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или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отклонено</a:t>
            </a:r>
            <a:r>
              <a:rPr lang="en-US" sz="1200" b="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rejected),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вернув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причину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отказа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ru-RU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3574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8" name="Google Shape;1108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Также в </a:t>
            </a:r>
            <a:r>
              <a:rPr lang="en-US" dirty="0" smtClean="0"/>
              <a:t>ES6 </a:t>
            </a:r>
            <a:r>
              <a:rPr lang="ru-RU" dirty="0" smtClean="0"/>
              <a:t>были</a:t>
            </a:r>
            <a:r>
              <a:rPr lang="ru-RU" baseline="0" dirty="0" smtClean="0"/>
              <a:t> добавлены некоторые элементы </a:t>
            </a:r>
            <a:r>
              <a:rPr lang="ru-RU" baseline="0" dirty="0" err="1" smtClean="0"/>
              <a:t>метапрограммирования</a:t>
            </a:r>
            <a:r>
              <a:rPr lang="ru-RU" baseline="0" dirty="0" smtClean="0"/>
              <a:t>, которые позволяют нам «вмешиваться» в поведение </a:t>
            </a:r>
            <a:r>
              <a:rPr lang="ru-RU" baseline="0" dirty="0" err="1" smtClean="0"/>
              <a:t>олбъектов</a:t>
            </a:r>
            <a:endParaRPr dirty="0"/>
          </a:p>
        </p:txBody>
      </p:sp>
      <p:sp>
        <p:nvSpPr>
          <p:cNvPr id="1109" name="Google Shape;1109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328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baseline="0" dirty="0" smtClean="0"/>
              <a:t>Например, </a:t>
            </a:r>
            <a:r>
              <a:rPr lang="ru-RU" baseline="0" dirty="0" err="1" smtClean="0"/>
              <a:t>искользовать</a:t>
            </a:r>
            <a:r>
              <a:rPr lang="ru-RU" baseline="0" dirty="0" smtClean="0"/>
              <a:t> это можно для </a:t>
            </a:r>
            <a:r>
              <a:rPr lang="ru-RU" baseline="0" dirty="0" err="1" smtClean="0"/>
              <a:t>валидации</a:t>
            </a:r>
            <a:r>
              <a:rPr lang="ru-RU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baseline="0" dirty="0" smtClean="0"/>
              <a:t>В примере переопределяем дефолтные метод </a:t>
            </a:r>
            <a:r>
              <a:rPr lang="en-US" baseline="0" dirty="0" smtClean="0"/>
              <a:t>set</a:t>
            </a:r>
            <a:r>
              <a:rPr lang="ru-RU" baseline="0" dirty="0" smtClean="0"/>
              <a:t> и </a:t>
            </a:r>
            <a:r>
              <a:rPr lang="ru-RU" baseline="0" dirty="0" smtClean="0"/>
              <a:t>оборачиваем </a:t>
            </a:r>
            <a:r>
              <a:rPr lang="ru-RU" baseline="0" dirty="0" smtClean="0"/>
              <a:t>обычной объект в прокси.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</a:t>
            </a:r>
            <a:r>
              <a:rPr lang="ru-RU" baseline="0" dirty="0" smtClean="0"/>
              <a:t> сути при помощи прокси можно отслеживать изменения и поведение вашего объекта. </a:t>
            </a:r>
            <a:endParaRPr lang="ru-RU" dirty="0"/>
          </a:p>
        </p:txBody>
      </p:sp>
      <p:sp>
        <p:nvSpPr>
          <p:cNvPr id="1125" name="Google Shape;1125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19448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3" name="Google Shape;1133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Reflect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-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встроенный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который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предоставляет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перехватывания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JavaScript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операций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Эти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аналогичны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методам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200" b="0" i="0" u="sng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proxy </a:t>
            </a:r>
            <a:r>
              <a:rPr lang="en-US" sz="1200" b="0" i="0" u="sng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handler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`ов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  <a:r>
              <a:rPr lang="en-US" dirty="0"/>
              <a:t>Reflect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-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функциональный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а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простой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он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является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сконструированным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Примеры</a:t>
            </a:r>
            <a:r>
              <a:rPr lang="ru-RU" sz="1200" b="0" i="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применения: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Проверка наличия конкретных свойств у объекта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Возврат собственных ключей объекта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т.д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542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4" name="Google Shape;1144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Новые </a:t>
            </a:r>
            <a:r>
              <a:rPr lang="ru-RU" baseline="0" dirty="0" err="1" smtClean="0"/>
              <a:t>фичи</a:t>
            </a:r>
            <a:r>
              <a:rPr lang="ru-RU" baseline="0" dirty="0" smtClean="0"/>
              <a:t> </a:t>
            </a:r>
            <a:r>
              <a:rPr lang="ru-RU" baseline="0" dirty="0" smtClean="0"/>
              <a:t>для </a:t>
            </a:r>
            <a:r>
              <a:rPr lang="ru-RU" baseline="0" dirty="0" err="1" smtClean="0"/>
              <a:t>интернацианализации</a:t>
            </a:r>
            <a:r>
              <a:rPr lang="ru-RU" baseline="0" dirty="0" smtClean="0"/>
              <a:t> и локализации.</a:t>
            </a:r>
            <a:endParaRPr dirty="0"/>
          </a:p>
        </p:txBody>
      </p:sp>
      <p:sp>
        <p:nvSpPr>
          <p:cNvPr id="1145" name="Google Shape;1145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55367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1" name="Google Shape;1151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Например</a:t>
            </a:r>
            <a:r>
              <a:rPr lang="ru-RU" baseline="0" dirty="0" smtClean="0"/>
              <a:t> новые механизмы сравнения строк в разных языках при помощи глобального объекта </a:t>
            </a:r>
            <a:r>
              <a:rPr lang="en-US" baseline="0" dirty="0" err="1" smtClean="0"/>
              <a:t>Intl.Collator</a:t>
            </a:r>
            <a:endParaRPr dirty="0"/>
          </a:p>
        </p:txBody>
      </p:sp>
      <p:sp>
        <p:nvSpPr>
          <p:cNvPr id="1152" name="Google Shape;1152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0268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2" name="Google Shape;1162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Также</a:t>
            </a:r>
            <a:r>
              <a:rPr lang="ru-RU" baseline="0" dirty="0" smtClean="0"/>
              <a:t> было введена возможность форматирования чисел в разные форматы для разных </a:t>
            </a:r>
            <a:r>
              <a:rPr lang="ru-RU" baseline="0" dirty="0" err="1" smtClean="0"/>
              <a:t>локалей</a:t>
            </a:r>
            <a:endParaRPr dirty="0"/>
          </a:p>
        </p:txBody>
      </p:sp>
      <p:sp>
        <p:nvSpPr>
          <p:cNvPr id="1163" name="Google Shape;1163;p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610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3" name="Google Shape;1173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Также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NumberFormat</a:t>
            </a:r>
            <a:r>
              <a:rPr lang="en-US" baseline="0" dirty="0" smtClean="0"/>
              <a:t> </a:t>
            </a:r>
            <a:r>
              <a:rPr lang="ru-RU" baseline="0" smtClean="0"/>
              <a:t>позволяет орматировать </a:t>
            </a:r>
            <a:r>
              <a:rPr lang="ru-RU" baseline="0" dirty="0" smtClean="0"/>
              <a:t>валюту</a:t>
            </a:r>
            <a:endParaRPr dirty="0"/>
          </a:p>
        </p:txBody>
      </p:sp>
      <p:sp>
        <p:nvSpPr>
          <p:cNvPr id="1174" name="Google Shape;1174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8617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</a:t>
            </a:r>
            <a:r>
              <a:rPr lang="ru-RU" baseline="0" dirty="0" smtClean="0"/>
              <a:t> </a:t>
            </a:r>
            <a:r>
              <a:rPr lang="en-US" baseline="0" dirty="0" err="1" smtClean="0"/>
              <a:t>DateTimeFormat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форматировать даты. Кстати, вы даже не </a:t>
            </a:r>
            <a:r>
              <a:rPr lang="ru-RU" baseline="0" dirty="0" err="1" smtClean="0"/>
              <a:t>прадставляете</a:t>
            </a:r>
            <a:r>
              <a:rPr lang="ru-RU" baseline="0" dirty="0" smtClean="0"/>
              <a:t> насколько это популярная и частая задача на </a:t>
            </a:r>
            <a:r>
              <a:rPr lang="ru-RU" baseline="0" dirty="0" err="1" smtClean="0"/>
              <a:t>интерациональных</a:t>
            </a:r>
            <a:r>
              <a:rPr lang="ru-RU" baseline="0" dirty="0" smtClean="0"/>
              <a:t> проектах. Когда живешь в одно и том же </a:t>
            </a:r>
            <a:r>
              <a:rPr lang="ru-RU" baseline="0" dirty="0" err="1" smtClean="0"/>
              <a:t>гороже</a:t>
            </a:r>
            <a:r>
              <a:rPr lang="ru-RU" baseline="0" dirty="0" smtClean="0"/>
              <a:t> не сильно задумываешься, </a:t>
            </a:r>
            <a:r>
              <a:rPr lang="ru-RU" baseline="0" dirty="0" err="1" smtClean="0"/>
              <a:t>скоклько</a:t>
            </a:r>
            <a:r>
              <a:rPr lang="ru-RU" baseline="0" dirty="0" smtClean="0"/>
              <a:t> других форматов/</a:t>
            </a:r>
            <a:r>
              <a:rPr lang="ru-RU" baseline="0" dirty="0" err="1" smtClean="0"/>
              <a:t>локалей</a:t>
            </a:r>
            <a:r>
              <a:rPr lang="ru-RU" baseline="0" dirty="0" smtClean="0"/>
              <a:t>/</a:t>
            </a:r>
            <a:r>
              <a:rPr lang="ru-RU" baseline="0" dirty="0" err="1" smtClean="0"/>
              <a:t>таймзон</a:t>
            </a:r>
            <a:r>
              <a:rPr lang="ru-RU" baseline="0" dirty="0" smtClean="0"/>
              <a:t> и прочего существует</a:t>
            </a:r>
            <a:endParaRPr dirty="0"/>
          </a:p>
        </p:txBody>
      </p:sp>
      <p:sp>
        <p:nvSpPr>
          <p:cNvPr id="1185" name="Google Shape;1185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829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728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7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Каждый объект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по-умолчанию</a:t>
            </a:r>
            <a:r>
              <a:rPr lang="ru-RU" baseline="0" dirty="0" smtClean="0"/>
              <a:t> имеет свойство </a:t>
            </a:r>
            <a:r>
              <a:rPr lang="en-US" baseline="0" dirty="0" smtClean="0"/>
              <a:t>__proto__ </a:t>
            </a:r>
            <a:r>
              <a:rPr lang="ru-RU" baseline="0" dirty="0" smtClean="0"/>
              <a:t>со </a:t>
            </a:r>
            <a:r>
              <a:rPr lang="ru-RU" baseline="0" dirty="0" err="1" smtClean="0"/>
              <a:t>сылкой</a:t>
            </a:r>
            <a:r>
              <a:rPr lang="ru-RU" baseline="0" dirty="0" smtClean="0"/>
              <a:t> на объект, который использовался в качество прототипа. </a:t>
            </a:r>
          </a:p>
          <a:p>
            <a:r>
              <a:rPr lang="ru-RU" dirty="0" smtClean="0"/>
              <a:t>Таким</a:t>
            </a:r>
            <a:r>
              <a:rPr lang="ru-RU" baseline="0" dirty="0" smtClean="0"/>
              <a:t> образом создаются цепочки. Выше можно видеть встроенные цепочки прототипов</a:t>
            </a:r>
            <a:r>
              <a:rPr lang="ru-RU" baseline="0" dirty="0" smtClean="0"/>
              <a:t>.</a:t>
            </a:r>
          </a:p>
          <a:p>
            <a:endParaRPr lang="ru-RU" baseline="0" dirty="0" smtClean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 smtClean="0"/>
              <a:t>При чтении свойств из объекта, если свойство отсутствует в самом объекте, оно ищется в объекте __</a:t>
            </a:r>
            <a:r>
              <a:rPr lang="ru-RU" dirty="0" err="1" smtClean="0"/>
              <a:t>proto</a:t>
            </a:r>
            <a:r>
              <a:rPr lang="ru-RU" dirty="0" smtClean="0"/>
              <a:t>__, если нет в родительском</a:t>
            </a:r>
            <a:r>
              <a:rPr lang="ru-RU" baseline="0" dirty="0" smtClean="0"/>
              <a:t> </a:t>
            </a:r>
            <a:r>
              <a:rPr lang="en-US" baseline="0" dirty="0" smtClean="0"/>
              <a:t>__proto__</a:t>
            </a:r>
            <a:r>
              <a:rPr lang="ru-RU" baseline="0" dirty="0" smtClean="0"/>
              <a:t> то все продолжается далее по цепочке</a:t>
            </a:r>
            <a:r>
              <a:rPr lang="ru-RU" dirty="0" smtClean="0"/>
              <a:t>.</a:t>
            </a:r>
            <a:endParaRPr lang="ru-RU" baseline="0" dirty="0" smtClean="0"/>
          </a:p>
          <a:p>
            <a:endParaRPr lang="ru-RU" baseline="0" dirty="0" smtClean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baseline="0" dirty="0" smtClean="0"/>
              <a:t>Не стоит считать, что все языки с </a:t>
            </a:r>
            <a:r>
              <a:rPr lang="ru-RU" baseline="0" dirty="0" err="1" smtClean="0"/>
              <a:t>прототипным</a:t>
            </a:r>
            <a:r>
              <a:rPr lang="ru-RU" baseline="0" dirty="0" smtClean="0"/>
              <a:t> наследованием используют именно такой подход. Некоторые просто копируют весь объект каждый раз. С одной стороны, так доступ к свойствам осуществляется быстрее, но очевидно, что значительно увеличивается нагрузка на память.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7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00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Каждую</a:t>
            </a:r>
            <a:r>
              <a:rPr lang="ru-RU" baseline="0" dirty="0" smtClean="0"/>
              <a:t> функцию в </a:t>
            </a:r>
            <a:r>
              <a:rPr lang="en-US" baseline="0" dirty="0" smtClean="0"/>
              <a:t>JS </a:t>
            </a:r>
            <a:r>
              <a:rPr lang="ru-RU" baseline="0" dirty="0" smtClean="0"/>
              <a:t>мы можем использовать как конструктор для создания других объектов, это возможно благодаря тому, что каждая функция имеет в качестве прототипа объект </a:t>
            </a:r>
            <a:r>
              <a:rPr lang="en-US" baseline="0" dirty="0" smtClean="0"/>
              <a:t>Function</a:t>
            </a:r>
            <a:r>
              <a:rPr lang="ru-RU" baseline="0" dirty="0" smtClean="0"/>
              <a:t>, который в свою очередь содержит </a:t>
            </a:r>
            <a:r>
              <a:rPr lang="ru-RU" baseline="0" dirty="0" err="1" smtClean="0"/>
              <a:t>конструтор</a:t>
            </a:r>
            <a:r>
              <a:rPr lang="ru-RU" baseline="0" dirty="0" smtClean="0"/>
              <a:t> объектов.</a:t>
            </a:r>
          </a:p>
          <a:p>
            <a:endParaRPr lang="en-US" baseline="0" dirty="0" smtClean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baseline="0" dirty="0" smtClean="0"/>
              <a:t>Внутренняя реализация оператора </a:t>
            </a:r>
            <a:r>
              <a:rPr lang="en-US" baseline="0" dirty="0" smtClean="0"/>
              <a:t>new </a:t>
            </a:r>
            <a:r>
              <a:rPr lang="ru-RU" baseline="0" dirty="0" smtClean="0"/>
              <a:t>очень проста, попытаемся показать общий пример справа. Это не настоящий пример, просто примерное описание того, что происходит.</a:t>
            </a:r>
            <a:endParaRPr lang="en-US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При этом функции даже позволяют нам соблюдать правила инкапсуляции создавая приватные и публичные поля.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1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8649" y="404664"/>
            <a:ext cx="1993111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9952" y="5157192"/>
            <a:ext cx="883876" cy="12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97"/>
          <p:cNvSpPr txBox="1">
            <a:spLocks noGrp="1"/>
          </p:cNvSpPr>
          <p:nvPr>
            <p:ph type="body" idx="1"/>
          </p:nvPr>
        </p:nvSpPr>
        <p:spPr>
          <a:xfrm>
            <a:off x="971600" y="2544517"/>
            <a:ext cx="7200800" cy="59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7"/>
          <p:cNvSpPr txBox="1">
            <a:spLocks noGrp="1"/>
          </p:cNvSpPr>
          <p:nvPr>
            <p:ph type="body" idx="2"/>
          </p:nvPr>
        </p:nvSpPr>
        <p:spPr>
          <a:xfrm>
            <a:off x="1691679" y="3392923"/>
            <a:ext cx="5760640" cy="46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97"/>
          <p:cNvSpPr txBox="1">
            <a:spLocks noGrp="1"/>
          </p:cNvSpPr>
          <p:nvPr>
            <p:ph type="body" idx="3"/>
          </p:nvPr>
        </p:nvSpPr>
        <p:spPr>
          <a:xfrm>
            <a:off x="2411758" y="4118427"/>
            <a:ext cx="4320481" cy="31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795">
          <p15:clr>
            <a:srgbClr val="FBAE40"/>
          </p15:clr>
        </p15:guide>
        <p15:guide id="4" orient="horz" pos="16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Grey">
  <p:cSld name="Content Grey">
    <p:bg>
      <p:bgPr>
        <a:solidFill>
          <a:schemeClr val="accent5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2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2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102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1" name="Google Shape;81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2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02"/>
          <p:cNvSpPr txBox="1">
            <a:spLocks noGrp="1"/>
          </p:cNvSpPr>
          <p:nvPr>
            <p:ph type="body" idx="1"/>
          </p:nvPr>
        </p:nvSpPr>
        <p:spPr>
          <a:xfrm>
            <a:off x="323849" y="1340766"/>
            <a:ext cx="8502422" cy="489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41535"/>
            <a:ext cx="1238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8520" y="442800"/>
            <a:ext cx="2762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7"/>
          <p:cNvSpPr txBox="1"/>
          <p:nvPr/>
        </p:nvSpPr>
        <p:spPr>
          <a:xfrm>
            <a:off x="8832322" y="442800"/>
            <a:ext cx="40531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17"/>
          <p:cNvSpPr txBox="1">
            <a:spLocks noGrp="1"/>
          </p:cNvSpPr>
          <p:nvPr>
            <p:ph type="title"/>
          </p:nvPr>
        </p:nvSpPr>
        <p:spPr>
          <a:xfrm>
            <a:off x="323851" y="0"/>
            <a:ext cx="8507726" cy="119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sz="3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9" name="Google Shape;89;p117"/>
          <p:cNvCxnSpPr/>
          <p:nvPr/>
        </p:nvCxnSpPr>
        <p:spPr>
          <a:xfrm>
            <a:off x="-6051" y="119675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117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17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2" name="Google Shape;92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7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17"/>
          <p:cNvSpPr txBox="1">
            <a:spLocks noGrp="1"/>
          </p:cNvSpPr>
          <p:nvPr>
            <p:ph type="body" idx="1"/>
          </p:nvPr>
        </p:nvSpPr>
        <p:spPr>
          <a:xfrm>
            <a:off x="323850" y="1341437"/>
            <a:ext cx="8496300" cy="489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pos="204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8"/>
          <p:cNvSpPr/>
          <p:nvPr/>
        </p:nvSpPr>
        <p:spPr>
          <a:xfrm>
            <a:off x="522940" y="1772816"/>
            <a:ext cx="2592288" cy="3744416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8"/>
          <p:cNvSpPr/>
          <p:nvPr/>
        </p:nvSpPr>
        <p:spPr>
          <a:xfrm>
            <a:off x="3331972" y="1772816"/>
            <a:ext cx="2592288" cy="3744416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18"/>
          <p:cNvSpPr/>
          <p:nvPr/>
        </p:nvSpPr>
        <p:spPr>
          <a:xfrm>
            <a:off x="6118421" y="1772816"/>
            <a:ext cx="2592288" cy="3744416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8"/>
          <p:cNvSpPr/>
          <p:nvPr/>
        </p:nvSpPr>
        <p:spPr>
          <a:xfrm>
            <a:off x="1691680" y="1587682"/>
            <a:ext cx="1282673" cy="288032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18"/>
          <p:cNvSpPr txBox="1"/>
          <p:nvPr/>
        </p:nvSpPr>
        <p:spPr>
          <a:xfrm>
            <a:off x="1679324" y="1577648"/>
            <a:ext cx="12826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BAD PRACTICE</a:t>
            </a:r>
            <a:endParaRPr sz="1400" b="1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1" name="Google Shape;101;p118"/>
          <p:cNvSpPr/>
          <p:nvPr/>
        </p:nvSpPr>
        <p:spPr>
          <a:xfrm>
            <a:off x="4355975" y="1587682"/>
            <a:ext cx="1427805" cy="288032"/>
          </a:xfrm>
          <a:prstGeom prst="rect">
            <a:avLst/>
          </a:prstGeom>
          <a:solidFill>
            <a:srgbClr val="2E86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8"/>
          <p:cNvSpPr txBox="1"/>
          <p:nvPr/>
        </p:nvSpPr>
        <p:spPr>
          <a:xfrm>
            <a:off x="4351600" y="1577648"/>
            <a:ext cx="16296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GOOD PRACTICE</a:t>
            </a:r>
            <a:endParaRPr sz="1400" b="1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3" name="Google Shape;103;p118"/>
          <p:cNvSpPr/>
          <p:nvPr/>
        </p:nvSpPr>
        <p:spPr>
          <a:xfrm>
            <a:off x="7287557" y="1587682"/>
            <a:ext cx="1282673" cy="288032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18"/>
          <p:cNvSpPr txBox="1"/>
          <p:nvPr/>
        </p:nvSpPr>
        <p:spPr>
          <a:xfrm>
            <a:off x="7295948" y="1577648"/>
            <a:ext cx="12826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sz="1400" b="1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5" name="Google Shape;105;p118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" name="Google Shape;106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627" y="6447829"/>
            <a:ext cx="9159404" cy="43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65" y="6561735"/>
            <a:ext cx="995164" cy="193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8"/>
          <p:cNvSpPr txBox="1">
            <a:spLocks noGrp="1"/>
          </p:cNvSpPr>
          <p:nvPr>
            <p:ph type="ftr" idx="11"/>
          </p:nvPr>
        </p:nvSpPr>
        <p:spPr>
          <a:xfrm>
            <a:off x="1835696" y="6476158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18"/>
          <p:cNvSpPr txBox="1">
            <a:spLocks noGrp="1"/>
          </p:cNvSpPr>
          <p:nvPr>
            <p:ph type="body" idx="1"/>
          </p:nvPr>
        </p:nvSpPr>
        <p:spPr>
          <a:xfrm>
            <a:off x="522288" y="1885950"/>
            <a:ext cx="2592387" cy="363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18"/>
          <p:cNvSpPr txBox="1">
            <a:spLocks noGrp="1"/>
          </p:cNvSpPr>
          <p:nvPr>
            <p:ph type="body" idx="2"/>
          </p:nvPr>
        </p:nvSpPr>
        <p:spPr>
          <a:xfrm>
            <a:off x="3331419" y="1885950"/>
            <a:ext cx="2592387" cy="363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18"/>
          <p:cNvSpPr txBox="1">
            <a:spLocks noGrp="1"/>
          </p:cNvSpPr>
          <p:nvPr>
            <p:ph type="body" idx="3"/>
          </p:nvPr>
        </p:nvSpPr>
        <p:spPr>
          <a:xfrm>
            <a:off x="6106585" y="1885950"/>
            <a:ext cx="2592387" cy="363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bg>
      <p:bgPr>
        <a:solidFill>
          <a:schemeClr val="accent5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9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19"/>
          <p:cNvSpPr/>
          <p:nvPr/>
        </p:nvSpPr>
        <p:spPr>
          <a:xfrm>
            <a:off x="0" y="6446183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19"/>
          <p:cNvCxnSpPr/>
          <p:nvPr/>
        </p:nvCxnSpPr>
        <p:spPr>
          <a:xfrm>
            <a:off x="1475656" y="6555851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850" y="6555851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19"/>
          <p:cNvSpPr txBox="1"/>
          <p:nvPr/>
        </p:nvSpPr>
        <p:spPr>
          <a:xfrm>
            <a:off x="1619672" y="6446183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19"/>
          <p:cNvSpPr/>
          <p:nvPr/>
        </p:nvSpPr>
        <p:spPr>
          <a:xfrm>
            <a:off x="522940" y="1772816"/>
            <a:ext cx="2592288" cy="374441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19"/>
          <p:cNvSpPr/>
          <p:nvPr/>
        </p:nvSpPr>
        <p:spPr>
          <a:xfrm>
            <a:off x="3331972" y="1772816"/>
            <a:ext cx="2592288" cy="374441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19"/>
          <p:cNvSpPr/>
          <p:nvPr/>
        </p:nvSpPr>
        <p:spPr>
          <a:xfrm>
            <a:off x="6118421" y="1772816"/>
            <a:ext cx="2592288" cy="374441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19"/>
          <p:cNvSpPr/>
          <p:nvPr/>
        </p:nvSpPr>
        <p:spPr>
          <a:xfrm>
            <a:off x="1691680" y="1587682"/>
            <a:ext cx="1282673" cy="288032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19"/>
          <p:cNvSpPr txBox="1"/>
          <p:nvPr/>
        </p:nvSpPr>
        <p:spPr>
          <a:xfrm>
            <a:off x="1679324" y="1577648"/>
            <a:ext cx="12826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BAD PRACTICE</a:t>
            </a:r>
            <a:endParaRPr sz="1400" b="1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3" name="Google Shape;123;p119"/>
          <p:cNvSpPr/>
          <p:nvPr/>
        </p:nvSpPr>
        <p:spPr>
          <a:xfrm>
            <a:off x="4355975" y="1587682"/>
            <a:ext cx="1427805" cy="288032"/>
          </a:xfrm>
          <a:prstGeom prst="rect">
            <a:avLst/>
          </a:prstGeom>
          <a:solidFill>
            <a:srgbClr val="2E86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19"/>
          <p:cNvSpPr txBox="1"/>
          <p:nvPr/>
        </p:nvSpPr>
        <p:spPr>
          <a:xfrm>
            <a:off x="4351600" y="1577648"/>
            <a:ext cx="16296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GOOD PRACTICE</a:t>
            </a:r>
            <a:endParaRPr sz="1400" b="1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5" name="Google Shape;125;p119"/>
          <p:cNvSpPr/>
          <p:nvPr/>
        </p:nvSpPr>
        <p:spPr>
          <a:xfrm>
            <a:off x="7287557" y="1587682"/>
            <a:ext cx="1282673" cy="288032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19"/>
          <p:cNvSpPr txBox="1"/>
          <p:nvPr/>
        </p:nvSpPr>
        <p:spPr>
          <a:xfrm>
            <a:off x="7295948" y="1577648"/>
            <a:ext cx="12826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sz="1400" b="1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7" name="Google Shape;127;p119"/>
          <p:cNvSpPr txBox="1">
            <a:spLocks noGrp="1"/>
          </p:cNvSpPr>
          <p:nvPr>
            <p:ph type="body" idx="1"/>
          </p:nvPr>
        </p:nvSpPr>
        <p:spPr>
          <a:xfrm>
            <a:off x="522288" y="1885950"/>
            <a:ext cx="2592387" cy="363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119"/>
          <p:cNvSpPr txBox="1">
            <a:spLocks noGrp="1"/>
          </p:cNvSpPr>
          <p:nvPr>
            <p:ph type="body" idx="2"/>
          </p:nvPr>
        </p:nvSpPr>
        <p:spPr>
          <a:xfrm>
            <a:off x="3331419" y="1885950"/>
            <a:ext cx="2592387" cy="363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119"/>
          <p:cNvSpPr txBox="1">
            <a:spLocks noGrp="1"/>
          </p:cNvSpPr>
          <p:nvPr>
            <p:ph type="body" idx="3"/>
          </p:nvPr>
        </p:nvSpPr>
        <p:spPr>
          <a:xfrm>
            <a:off x="6106585" y="1885950"/>
            <a:ext cx="2592387" cy="363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bg>
      <p:bgPr>
        <a:solidFill>
          <a:schemeClr val="accent5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0"/>
          <p:cNvSpPr txBox="1">
            <a:spLocks noGrp="1"/>
          </p:cNvSpPr>
          <p:nvPr>
            <p:ph type="title"/>
          </p:nvPr>
        </p:nvSpPr>
        <p:spPr>
          <a:xfrm>
            <a:off x="331659" y="-14570"/>
            <a:ext cx="8496300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20"/>
          <p:cNvSpPr/>
          <p:nvPr/>
        </p:nvSpPr>
        <p:spPr>
          <a:xfrm>
            <a:off x="0" y="6446184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120"/>
          <p:cNvCxnSpPr/>
          <p:nvPr/>
        </p:nvCxnSpPr>
        <p:spPr>
          <a:xfrm>
            <a:off x="1475656" y="6555851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4" name="Google Shape;134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850" y="6555851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20"/>
          <p:cNvSpPr/>
          <p:nvPr/>
        </p:nvSpPr>
        <p:spPr>
          <a:xfrm>
            <a:off x="323850" y="1771199"/>
            <a:ext cx="8503200" cy="410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0"/>
          <p:cNvSpPr txBox="1"/>
          <p:nvPr/>
        </p:nvSpPr>
        <p:spPr>
          <a:xfrm>
            <a:off x="1619672" y="6446183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NAME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20"/>
          <p:cNvSpPr txBox="1">
            <a:spLocks noGrp="1"/>
          </p:cNvSpPr>
          <p:nvPr>
            <p:ph type="body" idx="1"/>
          </p:nvPr>
        </p:nvSpPr>
        <p:spPr>
          <a:xfrm>
            <a:off x="323850" y="1862952"/>
            <a:ext cx="8503200" cy="401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120"/>
          <p:cNvSpPr/>
          <p:nvPr/>
        </p:nvSpPr>
        <p:spPr>
          <a:xfrm>
            <a:off x="6876000" y="1598400"/>
            <a:ext cx="1684800" cy="309600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20"/>
          <p:cNvSpPr txBox="1"/>
          <p:nvPr/>
        </p:nvSpPr>
        <p:spPr>
          <a:xfrm>
            <a:off x="6876000" y="1598400"/>
            <a:ext cx="1684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CODE SNIPPET</a:t>
            </a:r>
            <a:endParaRPr sz="1400" b="1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4">
          <p15:clr>
            <a:srgbClr val="FBAE40"/>
          </p15:clr>
        </p15:guide>
        <p15:guide id="3" orient="horz" pos="2931">
          <p15:clr>
            <a:srgbClr val="FBAE40"/>
          </p15:clr>
        </p15:guide>
        <p15:guide id="4" orient="horz" pos="36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bg>
      <p:bgPr>
        <a:solidFill>
          <a:schemeClr val="accent5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0400" y="1627200"/>
            <a:ext cx="692993" cy="55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6800" y="1627200"/>
            <a:ext cx="672681" cy="65404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1"/>
          <p:cNvSpPr txBox="1">
            <a:spLocks noGrp="1"/>
          </p:cNvSpPr>
          <p:nvPr>
            <p:ph type="body" idx="1"/>
          </p:nvPr>
        </p:nvSpPr>
        <p:spPr>
          <a:xfrm>
            <a:off x="323850" y="2494800"/>
            <a:ext cx="4104000" cy="31683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121"/>
          <p:cNvSpPr txBox="1">
            <a:spLocks noGrp="1"/>
          </p:cNvSpPr>
          <p:nvPr>
            <p:ph type="body" idx="2"/>
          </p:nvPr>
        </p:nvSpPr>
        <p:spPr>
          <a:xfrm>
            <a:off x="4716461" y="2494800"/>
            <a:ext cx="4111200" cy="316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121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1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121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8" name="Google Shape;148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21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+ Text Stack">
  <p:cSld name="Picture + Text Stac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2"/>
          <p:cNvSpPr>
            <a:spLocks noGrp="1"/>
          </p:cNvSpPr>
          <p:nvPr>
            <p:ph type="pic" idx="2"/>
          </p:nvPr>
        </p:nvSpPr>
        <p:spPr>
          <a:xfrm>
            <a:off x="323849" y="1407040"/>
            <a:ext cx="8502422" cy="252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122"/>
          <p:cNvSpPr txBox="1">
            <a:spLocks noGrp="1"/>
          </p:cNvSpPr>
          <p:nvPr>
            <p:ph type="body" idx="1"/>
          </p:nvPr>
        </p:nvSpPr>
        <p:spPr>
          <a:xfrm>
            <a:off x="323850" y="4077072"/>
            <a:ext cx="8502422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AutoNum type="arabicPeriod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22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22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122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6" name="Google Shape;156;p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22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Demo + Text">
  <p:cSld name="Device Demo +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" y="1202400"/>
            <a:ext cx="6194815" cy="5251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23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23"/>
          <p:cNvSpPr txBox="1">
            <a:spLocks noGrp="1"/>
          </p:cNvSpPr>
          <p:nvPr>
            <p:ph type="body" idx="1"/>
          </p:nvPr>
        </p:nvSpPr>
        <p:spPr>
          <a:xfrm>
            <a:off x="6516215" y="2132855"/>
            <a:ext cx="2310056" cy="1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123"/>
          <p:cNvSpPr txBox="1">
            <a:spLocks noGrp="1"/>
          </p:cNvSpPr>
          <p:nvPr>
            <p:ph type="body" idx="2"/>
          </p:nvPr>
        </p:nvSpPr>
        <p:spPr>
          <a:xfrm>
            <a:off x="6516215" y="1675655"/>
            <a:ext cx="2310055" cy="31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23"/>
          <p:cNvSpPr txBox="1">
            <a:spLocks noGrp="1"/>
          </p:cNvSpPr>
          <p:nvPr>
            <p:ph type="body" idx="3"/>
          </p:nvPr>
        </p:nvSpPr>
        <p:spPr>
          <a:xfrm>
            <a:off x="6516214" y="4437112"/>
            <a:ext cx="2303324" cy="1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123"/>
          <p:cNvSpPr txBox="1">
            <a:spLocks noGrp="1"/>
          </p:cNvSpPr>
          <p:nvPr>
            <p:ph type="body" idx="4"/>
          </p:nvPr>
        </p:nvSpPr>
        <p:spPr>
          <a:xfrm>
            <a:off x="6516214" y="3954759"/>
            <a:ext cx="2303323" cy="31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" name="Google Shape;165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98" y="1772816"/>
            <a:ext cx="5770761" cy="39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23" title="blblb"/>
          <p:cNvSpPr txBox="1">
            <a:spLocks noGrp="1"/>
          </p:cNvSpPr>
          <p:nvPr>
            <p:ph type="body" idx="5"/>
          </p:nvPr>
        </p:nvSpPr>
        <p:spPr>
          <a:xfrm>
            <a:off x="1530000" y="2170800"/>
            <a:ext cx="3960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123" title="blblb"/>
          <p:cNvSpPr txBox="1">
            <a:spLocks noGrp="1"/>
          </p:cNvSpPr>
          <p:nvPr>
            <p:ph type="body" idx="6"/>
          </p:nvPr>
        </p:nvSpPr>
        <p:spPr>
          <a:xfrm>
            <a:off x="345599" y="3613017"/>
            <a:ext cx="1008000" cy="1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123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123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0" name="Google Shape;170;p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23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2" name="Google Shape;172;p123"/>
          <p:cNvCxnSpPr/>
          <p:nvPr/>
        </p:nvCxnSpPr>
        <p:spPr>
          <a:xfrm>
            <a:off x="-6051" y="119675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Demo">
  <p:cSld name="Device Demo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4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" name="Google Shape;175;p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1769" y="1035429"/>
            <a:ext cx="3878263" cy="560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3968" y="1036800"/>
            <a:ext cx="3878263" cy="5601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24" title="blblb"/>
          <p:cNvSpPr txBox="1">
            <a:spLocks noGrp="1"/>
          </p:cNvSpPr>
          <p:nvPr>
            <p:ph type="body" idx="1"/>
          </p:nvPr>
        </p:nvSpPr>
        <p:spPr>
          <a:xfrm>
            <a:off x="1965600" y="2127120"/>
            <a:ext cx="1904400" cy="339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124" title="blblb"/>
          <p:cNvSpPr txBox="1">
            <a:spLocks noGrp="1"/>
          </p:cNvSpPr>
          <p:nvPr>
            <p:ph type="body" idx="2"/>
          </p:nvPr>
        </p:nvSpPr>
        <p:spPr>
          <a:xfrm>
            <a:off x="5266800" y="2127120"/>
            <a:ext cx="1908000" cy="339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124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124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1" name="Google Shape;181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24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Demo 3">
  <p:cSld name="Device Demo 3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5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5" name="Google Shape;185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33773" y="692696"/>
            <a:ext cx="7474731" cy="575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097" y="2099837"/>
            <a:ext cx="3110791" cy="449291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25" title="blblb"/>
          <p:cNvSpPr txBox="1">
            <a:spLocks noGrp="1"/>
          </p:cNvSpPr>
          <p:nvPr>
            <p:ph type="body" idx="1"/>
          </p:nvPr>
        </p:nvSpPr>
        <p:spPr>
          <a:xfrm>
            <a:off x="1238400" y="2970000"/>
            <a:ext cx="1530000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125" title="blblb"/>
          <p:cNvSpPr txBox="1">
            <a:spLocks noGrp="1"/>
          </p:cNvSpPr>
          <p:nvPr>
            <p:ph type="body" idx="2"/>
          </p:nvPr>
        </p:nvSpPr>
        <p:spPr>
          <a:xfrm>
            <a:off x="2988000" y="1962000"/>
            <a:ext cx="46260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125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125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1" name="Google Shape;191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25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0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2665" y="561600"/>
            <a:ext cx="1993112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062" y="5229200"/>
            <a:ext cx="883876" cy="12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5"/>
          <p:cNvSpPr txBox="1">
            <a:spLocks noGrp="1"/>
          </p:cNvSpPr>
          <p:nvPr>
            <p:ph type="body" idx="1"/>
          </p:nvPr>
        </p:nvSpPr>
        <p:spPr>
          <a:xfrm>
            <a:off x="529200" y="2348881"/>
            <a:ext cx="704697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05"/>
          <p:cNvSpPr txBox="1">
            <a:spLocks noGrp="1"/>
          </p:cNvSpPr>
          <p:nvPr>
            <p:ph type="body" idx="2"/>
          </p:nvPr>
        </p:nvSpPr>
        <p:spPr>
          <a:xfrm>
            <a:off x="550800" y="4077073"/>
            <a:ext cx="7046975" cy="43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05"/>
          <p:cNvSpPr txBox="1">
            <a:spLocks noGrp="1"/>
          </p:cNvSpPr>
          <p:nvPr>
            <p:ph type="body" idx="3"/>
          </p:nvPr>
        </p:nvSpPr>
        <p:spPr>
          <a:xfrm>
            <a:off x="6732240" y="561600"/>
            <a:ext cx="1872208" cy="20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CBDC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BCBD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5">
          <p15:clr>
            <a:srgbClr val="FBAE40"/>
          </p15:clr>
        </p15:guide>
        <p15:guide id="2" pos="28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+ Text 2">
  <p:cSld name="Picture + Text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6"/>
          <p:cNvSpPr>
            <a:spLocks noGrp="1"/>
          </p:cNvSpPr>
          <p:nvPr>
            <p:ph type="pic" idx="2"/>
          </p:nvPr>
        </p:nvSpPr>
        <p:spPr>
          <a:xfrm>
            <a:off x="0" y="1206000"/>
            <a:ext cx="4572001" cy="523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126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26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126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8" name="Google Shape;198;p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6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126"/>
          <p:cNvSpPr txBox="1">
            <a:spLocks noGrp="1"/>
          </p:cNvSpPr>
          <p:nvPr>
            <p:ph type="body" idx="1"/>
          </p:nvPr>
        </p:nvSpPr>
        <p:spPr>
          <a:xfrm>
            <a:off x="4901477" y="2924944"/>
            <a:ext cx="3924794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126"/>
          <p:cNvSpPr txBox="1">
            <a:spLocks noGrp="1"/>
          </p:cNvSpPr>
          <p:nvPr>
            <p:ph type="body" idx="3"/>
          </p:nvPr>
        </p:nvSpPr>
        <p:spPr>
          <a:xfrm>
            <a:off x="4901477" y="2467744"/>
            <a:ext cx="3924794" cy="31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 Slide">
  <p:cSld name="Two Col Slide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7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27"/>
          <p:cNvSpPr txBox="1">
            <a:spLocks noGrp="1"/>
          </p:cNvSpPr>
          <p:nvPr>
            <p:ph type="body" idx="1"/>
          </p:nvPr>
        </p:nvSpPr>
        <p:spPr>
          <a:xfrm>
            <a:off x="4932040" y="1661351"/>
            <a:ext cx="3894231" cy="32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127"/>
          <p:cNvSpPr txBox="1">
            <a:spLocks noGrp="1"/>
          </p:cNvSpPr>
          <p:nvPr>
            <p:ph type="body" idx="2"/>
          </p:nvPr>
        </p:nvSpPr>
        <p:spPr>
          <a:xfrm>
            <a:off x="323850" y="2205038"/>
            <a:ext cx="3878238" cy="38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127"/>
          <p:cNvSpPr txBox="1">
            <a:spLocks noGrp="1"/>
          </p:cNvSpPr>
          <p:nvPr>
            <p:ph type="body" idx="3"/>
          </p:nvPr>
        </p:nvSpPr>
        <p:spPr>
          <a:xfrm>
            <a:off x="4933685" y="2205038"/>
            <a:ext cx="3892585" cy="38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127"/>
          <p:cNvSpPr txBox="1">
            <a:spLocks noGrp="1"/>
          </p:cNvSpPr>
          <p:nvPr>
            <p:ph type="body" idx="4"/>
          </p:nvPr>
        </p:nvSpPr>
        <p:spPr>
          <a:xfrm>
            <a:off x="323849" y="1670355"/>
            <a:ext cx="3878239" cy="31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127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127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0" name="Google Shape;210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27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3">
          <p15:clr>
            <a:srgbClr val="FBAE40"/>
          </p15:clr>
        </p15:guide>
        <p15:guide id="2" pos="3107">
          <p15:clr>
            <a:srgbClr val="FBAE40"/>
          </p15:clr>
        </p15:guide>
        <p15:guide id="3" pos="5556">
          <p15:clr>
            <a:srgbClr val="FBAE40"/>
          </p15:clr>
        </p15:guide>
        <p15:guide id="4" pos="2653">
          <p15:clr>
            <a:srgbClr val="FBAE40"/>
          </p15:clr>
        </p15:guide>
        <p15:guide id="5" orient="horz" pos="1389">
          <p15:clr>
            <a:srgbClr val="FBAE40"/>
          </p15:clr>
        </p15:guide>
        <p15:guide id="6" pos="2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 Slide 2">
  <p:cSld name="Two Col Slide 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8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28"/>
          <p:cNvSpPr txBox="1">
            <a:spLocks noGrp="1"/>
          </p:cNvSpPr>
          <p:nvPr>
            <p:ph type="body" idx="1"/>
          </p:nvPr>
        </p:nvSpPr>
        <p:spPr>
          <a:xfrm>
            <a:off x="4912258" y="1628800"/>
            <a:ext cx="3908096" cy="4951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108000" rIns="0" bIns="1080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128"/>
          <p:cNvSpPr txBox="1">
            <a:spLocks noGrp="1"/>
          </p:cNvSpPr>
          <p:nvPr>
            <p:ph type="body" idx="2"/>
          </p:nvPr>
        </p:nvSpPr>
        <p:spPr>
          <a:xfrm>
            <a:off x="323850" y="2233575"/>
            <a:ext cx="3878238" cy="3813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128"/>
          <p:cNvSpPr txBox="1">
            <a:spLocks noGrp="1"/>
          </p:cNvSpPr>
          <p:nvPr>
            <p:ph type="body" idx="3"/>
          </p:nvPr>
        </p:nvSpPr>
        <p:spPr>
          <a:xfrm>
            <a:off x="4927187" y="2229926"/>
            <a:ext cx="3878238" cy="3813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128"/>
          <p:cNvSpPr txBox="1">
            <a:spLocks noGrp="1"/>
          </p:cNvSpPr>
          <p:nvPr>
            <p:ph type="body" idx="4"/>
          </p:nvPr>
        </p:nvSpPr>
        <p:spPr>
          <a:xfrm>
            <a:off x="313856" y="1628800"/>
            <a:ext cx="3888232" cy="4951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108000" rIns="0" bIns="1080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128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128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0" name="Google Shape;220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28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pos="204">
          <p15:clr>
            <a:srgbClr val="FBAE40"/>
          </p15:clr>
        </p15:guide>
        <p15:guide id="3" pos="3107">
          <p15:clr>
            <a:srgbClr val="FBAE40"/>
          </p15:clr>
        </p15:guide>
        <p15:guide id="4" pos="2653">
          <p15:clr>
            <a:srgbClr val="FBAE40"/>
          </p15:clr>
        </p15:guide>
        <p15:guide id="5" orient="horz" pos="383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 Slide 3">
  <p:cSld name="Two Col Slide 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9"/>
          <p:cNvSpPr txBox="1">
            <a:spLocks noGrp="1"/>
          </p:cNvSpPr>
          <p:nvPr>
            <p:ph type="body" idx="1"/>
          </p:nvPr>
        </p:nvSpPr>
        <p:spPr>
          <a:xfrm>
            <a:off x="323850" y="1557338"/>
            <a:ext cx="4032250" cy="4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129"/>
          <p:cNvSpPr txBox="1">
            <a:spLocks noGrp="1"/>
          </p:cNvSpPr>
          <p:nvPr>
            <p:ph type="body" idx="2"/>
          </p:nvPr>
        </p:nvSpPr>
        <p:spPr>
          <a:xfrm>
            <a:off x="4788222" y="1556792"/>
            <a:ext cx="4032250" cy="4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129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29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129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8" name="Google Shape;228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9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>
          <p15:clr>
            <a:srgbClr val="FBAE40"/>
          </p15:clr>
        </p15:guide>
        <p15:guide id="2" pos="2744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3838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ells layout">
  <p:cSld name="4 cells layou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0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0"/>
          <p:cNvSpPr txBox="1">
            <a:spLocks noGrp="1"/>
          </p:cNvSpPr>
          <p:nvPr>
            <p:ph type="body" idx="1"/>
          </p:nvPr>
        </p:nvSpPr>
        <p:spPr>
          <a:xfrm>
            <a:off x="323850" y="1484784"/>
            <a:ext cx="3887788" cy="3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130"/>
          <p:cNvSpPr txBox="1">
            <a:spLocks noGrp="1"/>
          </p:cNvSpPr>
          <p:nvPr>
            <p:ph type="body" idx="2"/>
          </p:nvPr>
        </p:nvSpPr>
        <p:spPr>
          <a:xfrm>
            <a:off x="4934437" y="1485819"/>
            <a:ext cx="3885713" cy="31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130"/>
          <p:cNvSpPr txBox="1">
            <a:spLocks noGrp="1"/>
          </p:cNvSpPr>
          <p:nvPr>
            <p:ph type="body" idx="3"/>
          </p:nvPr>
        </p:nvSpPr>
        <p:spPr>
          <a:xfrm>
            <a:off x="320604" y="3927306"/>
            <a:ext cx="3887788" cy="3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130"/>
          <p:cNvSpPr txBox="1">
            <a:spLocks noGrp="1"/>
          </p:cNvSpPr>
          <p:nvPr>
            <p:ph type="body" idx="4"/>
          </p:nvPr>
        </p:nvSpPr>
        <p:spPr>
          <a:xfrm>
            <a:off x="4931191" y="3928341"/>
            <a:ext cx="3885713" cy="31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6" name="Google Shape;236;p130"/>
          <p:cNvCxnSpPr/>
          <p:nvPr/>
        </p:nvCxnSpPr>
        <p:spPr>
          <a:xfrm>
            <a:off x="-5627" y="3717032"/>
            <a:ext cx="9149627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7" name="Google Shape;237;p130"/>
          <p:cNvSpPr txBox="1">
            <a:spLocks noGrp="1"/>
          </p:cNvSpPr>
          <p:nvPr>
            <p:ph type="body" idx="5"/>
          </p:nvPr>
        </p:nvSpPr>
        <p:spPr>
          <a:xfrm>
            <a:off x="323850" y="1916833"/>
            <a:ext cx="387823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130"/>
          <p:cNvSpPr txBox="1">
            <a:spLocks noGrp="1"/>
          </p:cNvSpPr>
          <p:nvPr>
            <p:ph type="body" idx="6"/>
          </p:nvPr>
        </p:nvSpPr>
        <p:spPr>
          <a:xfrm>
            <a:off x="4938666" y="1917279"/>
            <a:ext cx="387823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9" name="Google Shape;239;p130"/>
          <p:cNvCxnSpPr/>
          <p:nvPr/>
        </p:nvCxnSpPr>
        <p:spPr>
          <a:xfrm>
            <a:off x="4572000" y="1196752"/>
            <a:ext cx="2075" cy="5251077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" name="Google Shape;240;p130"/>
          <p:cNvSpPr txBox="1">
            <a:spLocks noGrp="1"/>
          </p:cNvSpPr>
          <p:nvPr>
            <p:ph type="body" idx="7"/>
          </p:nvPr>
        </p:nvSpPr>
        <p:spPr>
          <a:xfrm>
            <a:off x="318379" y="4363417"/>
            <a:ext cx="387823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130"/>
          <p:cNvSpPr txBox="1">
            <a:spLocks noGrp="1"/>
          </p:cNvSpPr>
          <p:nvPr>
            <p:ph type="body" idx="8"/>
          </p:nvPr>
        </p:nvSpPr>
        <p:spPr>
          <a:xfrm>
            <a:off x="4931191" y="4363417"/>
            <a:ext cx="387823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130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130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4" name="Google Shape;244;p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30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1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  <p15:guide id="4" pos="2653">
          <p15:clr>
            <a:srgbClr val="FBAE40"/>
          </p15:clr>
        </p15:guide>
        <p15:guide id="5" pos="3107">
          <p15:clr>
            <a:srgbClr val="FBAE40"/>
          </p15:clr>
        </p15:guide>
        <p15:guide id="6" orient="horz" pos="120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1">
  <p:cSld name="Dividing 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101"/>
          <p:cNvCxnSpPr/>
          <p:nvPr/>
        </p:nvCxnSpPr>
        <p:spPr>
          <a:xfrm>
            <a:off x="576000" y="6093296"/>
            <a:ext cx="21602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50" name="Google Shape;250;p101"/>
          <p:cNvSpPr txBox="1">
            <a:spLocks noGrp="1"/>
          </p:cNvSpPr>
          <p:nvPr>
            <p:ph type="body" idx="1"/>
          </p:nvPr>
        </p:nvSpPr>
        <p:spPr>
          <a:xfrm>
            <a:off x="539552" y="3429000"/>
            <a:ext cx="3312368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101"/>
          <p:cNvSpPr txBox="1">
            <a:spLocks noGrp="1"/>
          </p:cNvSpPr>
          <p:nvPr>
            <p:ph type="body" idx="2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6408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2" pos="3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2BD3-C00D-4C08-9B4A-862764F9A883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A9033-43B4-495E-9CC2-052EECE3B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376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 Gre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</a:t>
            </a:r>
            <a:r>
              <a:rPr lang="en-US" dirty="0" err="1" smtClean="0"/>
              <a:t>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/>
          </p:nvPr>
        </p:nvSpPr>
        <p:spPr>
          <a:xfrm>
            <a:off x="323849" y="1340766"/>
            <a:ext cx="8502422" cy="489654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120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 Gre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</a:t>
            </a:r>
            <a:r>
              <a:rPr lang="en-US" dirty="0" err="1" smtClean="0"/>
              <a:t>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/>
          </p:nvPr>
        </p:nvSpPr>
        <p:spPr>
          <a:xfrm>
            <a:off x="323849" y="1340766"/>
            <a:ext cx="8502422" cy="489654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1076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 Gre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</a:t>
            </a:r>
            <a:r>
              <a:rPr lang="en-US" dirty="0" err="1" smtClean="0"/>
              <a:t>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/>
          </p:nvPr>
        </p:nvSpPr>
        <p:spPr>
          <a:xfrm>
            <a:off x="323849" y="1340766"/>
            <a:ext cx="8502422" cy="489654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610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 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512" y="-36005"/>
            <a:ext cx="9252520" cy="692138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06"/>
          <p:cNvSpPr txBox="1">
            <a:spLocks noGrp="1"/>
          </p:cNvSpPr>
          <p:nvPr>
            <p:ph type="body" idx="1"/>
          </p:nvPr>
        </p:nvSpPr>
        <p:spPr>
          <a:xfrm>
            <a:off x="432000" y="432000"/>
            <a:ext cx="7200800" cy="126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06"/>
          <p:cNvSpPr txBox="1">
            <a:spLocks noGrp="1"/>
          </p:cNvSpPr>
          <p:nvPr>
            <p:ph type="body" idx="2"/>
          </p:nvPr>
        </p:nvSpPr>
        <p:spPr>
          <a:xfrm>
            <a:off x="453600" y="2070773"/>
            <a:ext cx="3827696" cy="42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06"/>
          <p:cNvSpPr txBox="1">
            <a:spLocks noGrp="1"/>
          </p:cNvSpPr>
          <p:nvPr>
            <p:ph type="body" idx="3"/>
          </p:nvPr>
        </p:nvSpPr>
        <p:spPr>
          <a:xfrm>
            <a:off x="453600" y="2692837"/>
            <a:ext cx="2826276" cy="30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" name="Google Shape;27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8544" y="6093296"/>
            <a:ext cx="1822408" cy="34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9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 Gre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</a:t>
            </a:r>
            <a:r>
              <a:rPr lang="en-US" dirty="0" err="1" smtClean="0"/>
              <a:t>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/>
          </p:nvPr>
        </p:nvSpPr>
        <p:spPr>
          <a:xfrm>
            <a:off x="323849" y="1340766"/>
            <a:ext cx="8502422" cy="489654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756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 Gre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</a:t>
            </a:r>
            <a:r>
              <a:rPr lang="en-US" dirty="0" err="1" smtClean="0"/>
              <a:t>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/>
          </p:nvPr>
        </p:nvSpPr>
        <p:spPr>
          <a:xfrm>
            <a:off x="323849" y="1340766"/>
            <a:ext cx="8502422" cy="489654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872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ontent Gre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</a:t>
            </a:r>
            <a:r>
              <a:rPr lang="en-US" dirty="0" err="1" smtClean="0"/>
              <a:t>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/>
          </p:nvPr>
        </p:nvSpPr>
        <p:spPr>
          <a:xfrm>
            <a:off x="323849" y="1340766"/>
            <a:ext cx="8502422" cy="489654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534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ontent Gre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</a:t>
            </a:r>
            <a:r>
              <a:rPr lang="en-US" dirty="0" err="1" smtClean="0"/>
              <a:t>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/>
          </p:nvPr>
        </p:nvSpPr>
        <p:spPr>
          <a:xfrm>
            <a:off x="323849" y="1340766"/>
            <a:ext cx="8502422" cy="489654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74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ontent Gre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</a:t>
            </a:r>
            <a:r>
              <a:rPr lang="en-US" dirty="0" err="1" smtClean="0"/>
              <a:t>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/>
          </p:nvPr>
        </p:nvSpPr>
        <p:spPr>
          <a:xfrm>
            <a:off x="323849" y="1340766"/>
            <a:ext cx="8502422" cy="489654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574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56">
          <p15:clr>
            <a:srgbClr val="FBAE40"/>
          </p15:clr>
        </p15:guide>
        <p15:guide id="3" pos="2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1">
  <p:cSld name="Dividing 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101"/>
          <p:cNvCxnSpPr/>
          <p:nvPr/>
        </p:nvCxnSpPr>
        <p:spPr>
          <a:xfrm>
            <a:off x="576000" y="6093296"/>
            <a:ext cx="21602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50" name="Google Shape;250;p101"/>
          <p:cNvSpPr txBox="1">
            <a:spLocks noGrp="1"/>
          </p:cNvSpPr>
          <p:nvPr>
            <p:ph type="body" idx="1"/>
          </p:nvPr>
        </p:nvSpPr>
        <p:spPr>
          <a:xfrm>
            <a:off x="539552" y="3429000"/>
            <a:ext cx="3312368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101"/>
          <p:cNvSpPr txBox="1">
            <a:spLocks noGrp="1"/>
          </p:cNvSpPr>
          <p:nvPr>
            <p:ph type="body" idx="2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2" pos="3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2">
  <p:cSld name="Dividing 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12"/>
          <p:cNvSpPr txBox="1">
            <a:spLocks noGrp="1"/>
          </p:cNvSpPr>
          <p:nvPr>
            <p:ph type="body" idx="1"/>
          </p:nvPr>
        </p:nvSpPr>
        <p:spPr>
          <a:xfrm>
            <a:off x="539552" y="3429000"/>
            <a:ext cx="3312368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112"/>
          <p:cNvSpPr txBox="1">
            <a:spLocks noGrp="1"/>
          </p:cNvSpPr>
          <p:nvPr>
            <p:ph type="body" idx="2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6" name="Google Shape;256;p112"/>
          <p:cNvCxnSpPr/>
          <p:nvPr/>
        </p:nvCxnSpPr>
        <p:spPr>
          <a:xfrm>
            <a:off x="576000" y="6093296"/>
            <a:ext cx="216024" cy="0"/>
          </a:xfrm>
          <a:prstGeom prst="straightConnector1">
            <a:avLst/>
          </a:prstGeom>
          <a:noFill/>
          <a:ln w="20300" cap="flat" cmpd="sng">
            <a:solidFill>
              <a:schemeClr val="lt2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38">
          <p15:clr>
            <a:srgbClr val="FBAE40"/>
          </p15:clr>
        </p15:guide>
        <p15:guide id="2" pos="3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with custom image">
  <p:cSld name="Dividing with custom image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3"/>
          <p:cNvSpPr>
            <a:spLocks noGrp="1"/>
          </p:cNvSpPr>
          <p:nvPr>
            <p:ph type="pic" idx="2"/>
          </p:nvPr>
        </p:nvSpPr>
        <p:spPr>
          <a:xfrm>
            <a:off x="8366" y="0"/>
            <a:ext cx="9135633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113"/>
          <p:cNvSpPr txBox="1">
            <a:spLocks noGrp="1"/>
          </p:cNvSpPr>
          <p:nvPr>
            <p:ph type="body" idx="1"/>
          </p:nvPr>
        </p:nvSpPr>
        <p:spPr>
          <a:xfrm>
            <a:off x="539552" y="3429000"/>
            <a:ext cx="3312368" cy="217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113"/>
          <p:cNvSpPr txBox="1">
            <a:spLocks noGrp="1"/>
          </p:cNvSpPr>
          <p:nvPr>
            <p:ph type="body" idx="3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1" name="Google Shape;261;p113"/>
          <p:cNvCxnSpPr/>
          <p:nvPr/>
        </p:nvCxnSpPr>
        <p:spPr>
          <a:xfrm>
            <a:off x="576000" y="6093296"/>
            <a:ext cx="21602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4">
  <p:cSld name="Dividing 4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4"/>
          <p:cNvSpPr>
            <a:spLocks noGrp="1"/>
          </p:cNvSpPr>
          <p:nvPr>
            <p:ph type="pic" idx="2"/>
          </p:nvPr>
        </p:nvSpPr>
        <p:spPr>
          <a:xfrm>
            <a:off x="5148262" y="620689"/>
            <a:ext cx="3311525" cy="26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114"/>
          <p:cNvSpPr txBox="1">
            <a:spLocks noGrp="1"/>
          </p:cNvSpPr>
          <p:nvPr>
            <p:ph type="body" idx="1"/>
          </p:nvPr>
        </p:nvSpPr>
        <p:spPr>
          <a:xfrm>
            <a:off x="683568" y="2996952"/>
            <a:ext cx="3312368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114"/>
          <p:cNvSpPr txBox="1">
            <a:spLocks noGrp="1"/>
          </p:cNvSpPr>
          <p:nvPr>
            <p:ph type="body" idx="3"/>
          </p:nvPr>
        </p:nvSpPr>
        <p:spPr>
          <a:xfrm>
            <a:off x="702000" y="5802394"/>
            <a:ext cx="7056784" cy="29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6" name="Google Shape;266;p114"/>
          <p:cNvCxnSpPr/>
          <p:nvPr/>
        </p:nvCxnSpPr>
        <p:spPr>
          <a:xfrm>
            <a:off x="702000" y="5442354"/>
            <a:ext cx="1151483" cy="0"/>
          </a:xfrm>
          <a:prstGeom prst="straightConnector1">
            <a:avLst/>
          </a:prstGeom>
          <a:noFill/>
          <a:ln w="12700" cap="flat" cmpd="sng">
            <a:solidFill>
              <a:srgbClr val="ED1C2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57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20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layout">
  <p:cSld name="Quote layou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6908" y="2276872"/>
            <a:ext cx="374334" cy="28991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5"/>
          <p:cNvSpPr txBox="1">
            <a:spLocks noGrp="1"/>
          </p:cNvSpPr>
          <p:nvPr>
            <p:ph type="body" idx="1"/>
          </p:nvPr>
        </p:nvSpPr>
        <p:spPr>
          <a:xfrm>
            <a:off x="2699792" y="4717345"/>
            <a:ext cx="3744416" cy="44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115"/>
          <p:cNvSpPr txBox="1">
            <a:spLocks noGrp="1"/>
          </p:cNvSpPr>
          <p:nvPr>
            <p:ph type="body" idx="2"/>
          </p:nvPr>
        </p:nvSpPr>
        <p:spPr>
          <a:xfrm>
            <a:off x="827585" y="2688667"/>
            <a:ext cx="7488832" cy="189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8520" y="442800"/>
            <a:ext cx="2762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15"/>
          <p:cNvSpPr txBox="1"/>
          <p:nvPr/>
        </p:nvSpPr>
        <p:spPr>
          <a:xfrm>
            <a:off x="8832322" y="303422"/>
            <a:ext cx="40531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5"/>
          <p:cNvSpPr/>
          <p:nvPr/>
        </p:nvSpPr>
        <p:spPr>
          <a:xfrm>
            <a:off x="0" y="-1"/>
            <a:ext cx="9150051" cy="119675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41535"/>
            <a:ext cx="1238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8520" y="442800"/>
            <a:ext cx="2762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15"/>
          <p:cNvSpPr txBox="1"/>
          <p:nvPr/>
        </p:nvSpPr>
        <p:spPr>
          <a:xfrm>
            <a:off x="8832322" y="442800"/>
            <a:ext cx="40531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15"/>
          <p:cNvSpPr txBox="1">
            <a:spLocks noGrp="1"/>
          </p:cNvSpPr>
          <p:nvPr>
            <p:ph type="title"/>
          </p:nvPr>
        </p:nvSpPr>
        <p:spPr>
          <a:xfrm>
            <a:off x="323851" y="0"/>
            <a:ext cx="8507726" cy="119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sz="3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278" name="Google Shape;278;p115"/>
          <p:cNvCxnSpPr/>
          <p:nvPr/>
        </p:nvCxnSpPr>
        <p:spPr>
          <a:xfrm>
            <a:off x="-6051" y="119675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5B5B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115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115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1" name="Google Shape;281;p1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15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custom image">
  <p:cSld name="Title with custom imag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07"/>
          <p:cNvSpPr txBox="1">
            <a:spLocks noGrp="1"/>
          </p:cNvSpPr>
          <p:nvPr>
            <p:ph type="body" idx="1"/>
          </p:nvPr>
        </p:nvSpPr>
        <p:spPr>
          <a:xfrm>
            <a:off x="432000" y="432000"/>
            <a:ext cx="7272808" cy="126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07"/>
          <p:cNvSpPr txBox="1">
            <a:spLocks noGrp="1"/>
          </p:cNvSpPr>
          <p:nvPr>
            <p:ph type="body" idx="3"/>
          </p:nvPr>
        </p:nvSpPr>
        <p:spPr>
          <a:xfrm>
            <a:off x="453600" y="2070773"/>
            <a:ext cx="3888432" cy="42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07"/>
          <p:cNvSpPr txBox="1">
            <a:spLocks noGrp="1"/>
          </p:cNvSpPr>
          <p:nvPr>
            <p:ph type="body" idx="4"/>
          </p:nvPr>
        </p:nvSpPr>
        <p:spPr>
          <a:xfrm>
            <a:off x="453600" y="2692837"/>
            <a:ext cx="2879812" cy="30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" name="Google Shape;3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8544" y="6093296"/>
            <a:ext cx="1822408" cy="34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st layout">
  <p:cSld name="Contrast layou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6"/>
          <p:cNvSpPr/>
          <p:nvPr/>
        </p:nvSpPr>
        <p:spPr>
          <a:xfrm>
            <a:off x="0" y="264"/>
            <a:ext cx="9144000" cy="3717032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16"/>
          <p:cNvSpPr/>
          <p:nvPr/>
        </p:nvSpPr>
        <p:spPr>
          <a:xfrm rot="10800000">
            <a:off x="1619670" y="3706410"/>
            <a:ext cx="504057" cy="189021"/>
          </a:xfrm>
          <a:prstGeom prst="triangle">
            <a:avLst>
              <a:gd name="adj" fmla="val 50000"/>
            </a:avLst>
          </a:prstGeom>
          <a:solidFill>
            <a:srgbClr val="ED1C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16"/>
          <p:cNvSpPr txBox="1">
            <a:spLocks noGrp="1"/>
          </p:cNvSpPr>
          <p:nvPr>
            <p:ph type="body" idx="1"/>
          </p:nvPr>
        </p:nvSpPr>
        <p:spPr>
          <a:xfrm>
            <a:off x="539552" y="4293096"/>
            <a:ext cx="8064896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7" name="Google Shape;287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56357" y="442800"/>
            <a:ext cx="288029" cy="288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16"/>
          <p:cNvSpPr txBox="1"/>
          <p:nvPr/>
        </p:nvSpPr>
        <p:spPr>
          <a:xfrm>
            <a:off x="8832322" y="442800"/>
            <a:ext cx="40531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16"/>
          <p:cNvSpPr txBox="1">
            <a:spLocks noGrp="1"/>
          </p:cNvSpPr>
          <p:nvPr>
            <p:ph type="title"/>
          </p:nvPr>
        </p:nvSpPr>
        <p:spPr>
          <a:xfrm>
            <a:off x="539552" y="1052737"/>
            <a:ext cx="8064896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 Black"/>
              <a:buNone/>
              <a:defRPr sz="36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4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ye 1">
  <p:cSld name="Bye 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4"/>
          <p:cNvSpPr txBox="1">
            <a:spLocks noGrp="1"/>
          </p:cNvSpPr>
          <p:nvPr>
            <p:ph type="body" idx="1"/>
          </p:nvPr>
        </p:nvSpPr>
        <p:spPr>
          <a:xfrm>
            <a:off x="971600" y="2507260"/>
            <a:ext cx="7200800" cy="5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104"/>
          <p:cNvSpPr txBox="1">
            <a:spLocks noGrp="1"/>
          </p:cNvSpPr>
          <p:nvPr>
            <p:ph type="body" idx="2"/>
          </p:nvPr>
        </p:nvSpPr>
        <p:spPr>
          <a:xfrm>
            <a:off x="971600" y="3289206"/>
            <a:ext cx="7200800" cy="64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4" name="Google Shape;294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5896" y="4077072"/>
            <a:ext cx="1822408" cy="34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84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1">
  <p:cSld name="About 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08"/>
          <p:cNvSpPr>
            <a:spLocks noGrp="1"/>
          </p:cNvSpPr>
          <p:nvPr>
            <p:ph type="pic" idx="2"/>
          </p:nvPr>
        </p:nvSpPr>
        <p:spPr>
          <a:xfrm>
            <a:off x="1475656" y="548681"/>
            <a:ext cx="1656145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08"/>
          <p:cNvSpPr txBox="1">
            <a:spLocks noGrp="1"/>
          </p:cNvSpPr>
          <p:nvPr>
            <p:ph type="body" idx="1"/>
          </p:nvPr>
        </p:nvSpPr>
        <p:spPr>
          <a:xfrm>
            <a:off x="687214" y="2492896"/>
            <a:ext cx="3164061" cy="79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108"/>
          <p:cNvSpPr txBox="1">
            <a:spLocks noGrp="1"/>
          </p:cNvSpPr>
          <p:nvPr>
            <p:ph type="body" idx="3"/>
          </p:nvPr>
        </p:nvSpPr>
        <p:spPr>
          <a:xfrm>
            <a:off x="684014" y="3573016"/>
            <a:ext cx="3167261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08"/>
          <p:cNvSpPr txBox="1">
            <a:spLocks noGrp="1"/>
          </p:cNvSpPr>
          <p:nvPr>
            <p:ph type="body" idx="4"/>
          </p:nvPr>
        </p:nvSpPr>
        <p:spPr>
          <a:xfrm>
            <a:off x="5292724" y="2996952"/>
            <a:ext cx="3383733" cy="28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08"/>
          <p:cNvSpPr txBox="1">
            <a:spLocks noGrp="1"/>
          </p:cNvSpPr>
          <p:nvPr>
            <p:ph type="body" idx="5"/>
          </p:nvPr>
        </p:nvSpPr>
        <p:spPr>
          <a:xfrm>
            <a:off x="5292725" y="3573016"/>
            <a:ext cx="3383732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197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2">
  <p:cSld name="About 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9"/>
          <p:cNvSpPr/>
          <p:nvPr/>
        </p:nvSpPr>
        <p:spPr>
          <a:xfrm>
            <a:off x="0" y="0"/>
            <a:ext cx="3851920" cy="68580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9"/>
          <p:cNvSpPr txBox="1">
            <a:spLocks noGrp="1"/>
          </p:cNvSpPr>
          <p:nvPr>
            <p:ph type="body" idx="1"/>
          </p:nvPr>
        </p:nvSpPr>
        <p:spPr>
          <a:xfrm>
            <a:off x="539532" y="2564904"/>
            <a:ext cx="2948057" cy="71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9"/>
          <p:cNvSpPr txBox="1">
            <a:spLocks noGrp="1"/>
          </p:cNvSpPr>
          <p:nvPr>
            <p:ph type="body" idx="2"/>
          </p:nvPr>
        </p:nvSpPr>
        <p:spPr>
          <a:xfrm>
            <a:off x="539750" y="3573016"/>
            <a:ext cx="2951039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09"/>
          <p:cNvSpPr txBox="1">
            <a:spLocks noGrp="1"/>
          </p:cNvSpPr>
          <p:nvPr>
            <p:ph type="body" idx="3"/>
          </p:nvPr>
        </p:nvSpPr>
        <p:spPr>
          <a:xfrm>
            <a:off x="4392000" y="2996952"/>
            <a:ext cx="3383733" cy="28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09"/>
          <p:cNvSpPr txBox="1">
            <a:spLocks noGrp="1"/>
          </p:cNvSpPr>
          <p:nvPr>
            <p:ph type="body" idx="4"/>
          </p:nvPr>
        </p:nvSpPr>
        <p:spPr>
          <a:xfrm>
            <a:off x="4392000" y="3573016"/>
            <a:ext cx="3383732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3">
  <p:cSld name="About 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0"/>
          <p:cNvSpPr/>
          <p:nvPr/>
        </p:nvSpPr>
        <p:spPr>
          <a:xfrm>
            <a:off x="0" y="0"/>
            <a:ext cx="5076056" cy="68580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110"/>
          <p:cNvCxnSpPr/>
          <p:nvPr/>
        </p:nvCxnSpPr>
        <p:spPr>
          <a:xfrm>
            <a:off x="755650" y="3429000"/>
            <a:ext cx="352835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110"/>
          <p:cNvSpPr txBox="1">
            <a:spLocks noGrp="1"/>
          </p:cNvSpPr>
          <p:nvPr>
            <p:ph type="body" idx="1"/>
          </p:nvPr>
        </p:nvSpPr>
        <p:spPr>
          <a:xfrm>
            <a:off x="755650" y="1484785"/>
            <a:ext cx="3528350" cy="74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10"/>
          <p:cNvSpPr txBox="1">
            <a:spLocks noGrp="1"/>
          </p:cNvSpPr>
          <p:nvPr>
            <p:ph type="body" idx="2"/>
          </p:nvPr>
        </p:nvSpPr>
        <p:spPr>
          <a:xfrm>
            <a:off x="755774" y="2492896"/>
            <a:ext cx="3528226" cy="770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10"/>
          <p:cNvSpPr txBox="1">
            <a:spLocks noGrp="1"/>
          </p:cNvSpPr>
          <p:nvPr>
            <p:ph type="body" idx="3"/>
          </p:nvPr>
        </p:nvSpPr>
        <p:spPr>
          <a:xfrm>
            <a:off x="771592" y="3610800"/>
            <a:ext cx="3512408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10"/>
          <p:cNvSpPr txBox="1">
            <a:spLocks noGrp="1"/>
          </p:cNvSpPr>
          <p:nvPr>
            <p:ph type="body" idx="4"/>
          </p:nvPr>
        </p:nvSpPr>
        <p:spPr>
          <a:xfrm>
            <a:off x="771592" y="4165200"/>
            <a:ext cx="3500020" cy="81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10"/>
          <p:cNvSpPr>
            <a:spLocks noGrp="1"/>
          </p:cNvSpPr>
          <p:nvPr>
            <p:ph type="pic" idx="5"/>
          </p:nvPr>
        </p:nvSpPr>
        <p:spPr>
          <a:xfrm>
            <a:off x="5940152" y="2347200"/>
            <a:ext cx="2376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">
          <p15:clr>
            <a:srgbClr val="FBAE40"/>
          </p15:clr>
        </p15:guide>
        <p15:guide id="2" orient="horz" pos="2886">
          <p15:clr>
            <a:srgbClr val="FBAE40"/>
          </p15:clr>
        </p15:guide>
        <p15:guide id="3" orient="horz" pos="1480">
          <p15:clr>
            <a:srgbClr val="FBAE40"/>
          </p15:clr>
        </p15:guide>
        <p15:guide id="4" pos="573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5">
  <p:cSld name="About 5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1"/>
          <p:cNvSpPr/>
          <p:nvPr/>
        </p:nvSpPr>
        <p:spPr>
          <a:xfrm>
            <a:off x="383425" y="1124744"/>
            <a:ext cx="8385049" cy="4608512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1"/>
          <p:cNvSpPr>
            <a:spLocks noGrp="1"/>
          </p:cNvSpPr>
          <p:nvPr>
            <p:ph type="pic" idx="2"/>
          </p:nvPr>
        </p:nvSpPr>
        <p:spPr>
          <a:xfrm>
            <a:off x="827584" y="1700808"/>
            <a:ext cx="2016224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1"/>
          <p:cNvSpPr/>
          <p:nvPr/>
        </p:nvSpPr>
        <p:spPr>
          <a:xfrm>
            <a:off x="368616" y="1125157"/>
            <a:ext cx="170935" cy="4608099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1"/>
          <p:cNvSpPr txBox="1">
            <a:spLocks noGrp="1"/>
          </p:cNvSpPr>
          <p:nvPr>
            <p:ph type="body" idx="1"/>
          </p:nvPr>
        </p:nvSpPr>
        <p:spPr>
          <a:xfrm>
            <a:off x="3131840" y="2057604"/>
            <a:ext cx="4575172" cy="36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11"/>
          <p:cNvSpPr txBox="1">
            <a:spLocks noGrp="1"/>
          </p:cNvSpPr>
          <p:nvPr>
            <p:ph type="body" idx="3"/>
          </p:nvPr>
        </p:nvSpPr>
        <p:spPr>
          <a:xfrm>
            <a:off x="3131840" y="2600908"/>
            <a:ext cx="4896544" cy="54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1"/>
          <p:cNvSpPr txBox="1">
            <a:spLocks noGrp="1"/>
          </p:cNvSpPr>
          <p:nvPr>
            <p:ph type="body" idx="4"/>
          </p:nvPr>
        </p:nvSpPr>
        <p:spPr>
          <a:xfrm>
            <a:off x="3131840" y="3758135"/>
            <a:ext cx="3139450" cy="2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1"/>
          <p:cNvSpPr txBox="1">
            <a:spLocks noGrp="1"/>
          </p:cNvSpPr>
          <p:nvPr>
            <p:ph type="body" idx="5"/>
          </p:nvPr>
        </p:nvSpPr>
        <p:spPr>
          <a:xfrm>
            <a:off x="3131840" y="4216496"/>
            <a:ext cx="3500020" cy="79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58">
          <p15:clr>
            <a:srgbClr val="FBAE40"/>
          </p15:clr>
        </p15:guide>
        <p15:guide id="4" orient="horz" pos="3430">
          <p15:clr>
            <a:srgbClr val="FBAE40"/>
          </p15:clr>
        </p15:guide>
        <p15:guide id="5" pos="204">
          <p15:clr>
            <a:srgbClr val="FBAE40"/>
          </p15:clr>
        </p15:guide>
        <p15:guide id="6" pos="55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ext slide">
  <p:cSld name="Simple text slid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9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9"/>
          <p:cNvSpPr txBox="1">
            <a:spLocks noGrp="1"/>
          </p:cNvSpPr>
          <p:nvPr>
            <p:ph type="body" idx="1"/>
          </p:nvPr>
        </p:nvSpPr>
        <p:spPr>
          <a:xfrm>
            <a:off x="323849" y="1484784"/>
            <a:ext cx="8502422" cy="468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❑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99"/>
          <p:cNvSpPr/>
          <p:nvPr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99"/>
          <p:cNvCxnSpPr/>
          <p:nvPr/>
        </p:nvCxnSpPr>
        <p:spPr>
          <a:xfrm>
            <a:off x="1475656" y="6557267"/>
            <a:ext cx="0" cy="2160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5" name="Google Shape;75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850" y="6557267"/>
            <a:ext cx="1005840" cy="1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9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8"/>
          <p:cNvSpPr/>
          <p:nvPr/>
        </p:nvSpPr>
        <p:spPr>
          <a:xfrm>
            <a:off x="0" y="-1"/>
            <a:ext cx="9144000" cy="119675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8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  <a:defRPr sz="3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6" name="Google Shape;66;p98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0" y="441535"/>
            <a:ext cx="123825" cy="27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98"/>
          <p:cNvCxnSpPr/>
          <p:nvPr/>
        </p:nvCxnSpPr>
        <p:spPr>
          <a:xfrm>
            <a:off x="-6051" y="119675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" name="Google Shape;68;p98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868520" y="442800"/>
            <a:ext cx="2762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8"/>
          <p:cNvSpPr txBox="1"/>
          <p:nvPr/>
        </p:nvSpPr>
        <p:spPr>
          <a:xfrm>
            <a:off x="8832322" y="442800"/>
            <a:ext cx="405313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93" r:id="rId17"/>
    <p:sldLayoutId id="2147483700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9" r:id="rId24"/>
    <p:sldLayoutId id="2147483710" r:id="rId25"/>
    <p:sldLayoutId id="214748371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26.xml"/><Relationship Id="rId18" Type="http://schemas.openxmlformats.org/officeDocument/2006/relationships/slide" Target="slide49.xml"/><Relationship Id="rId3" Type="http://schemas.openxmlformats.org/officeDocument/2006/relationships/slide" Target="slide9.xml"/><Relationship Id="rId7" Type="http://schemas.openxmlformats.org/officeDocument/2006/relationships/slide" Target="slide42.xml"/><Relationship Id="rId12" Type="http://schemas.openxmlformats.org/officeDocument/2006/relationships/slide" Target="slide23.xml"/><Relationship Id="rId17" Type="http://schemas.openxmlformats.org/officeDocument/2006/relationships/slide" Target="slide41.xml"/><Relationship Id="rId2" Type="http://schemas.openxmlformats.org/officeDocument/2006/relationships/notesSlide" Target="../notesSlides/notesSlide2.xml"/><Relationship Id="rId16" Type="http://schemas.openxmlformats.org/officeDocument/2006/relationships/slide" Target="slide3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5.xml"/><Relationship Id="rId11" Type="http://schemas.openxmlformats.org/officeDocument/2006/relationships/slide" Target="slide51.xml"/><Relationship Id="rId5" Type="http://schemas.openxmlformats.org/officeDocument/2006/relationships/slide" Target="slide43.xml"/><Relationship Id="rId15" Type="http://schemas.openxmlformats.org/officeDocument/2006/relationships/slide" Target="slide34.xml"/><Relationship Id="rId10" Type="http://schemas.openxmlformats.org/officeDocument/2006/relationships/slide" Target="slide47.xml"/><Relationship Id="rId19" Type="http://schemas.openxmlformats.org/officeDocument/2006/relationships/slide" Target="slide54.xml"/><Relationship Id="rId4" Type="http://schemas.openxmlformats.org/officeDocument/2006/relationships/slide" Target="slide13.xml"/><Relationship Id="rId9" Type="http://schemas.openxmlformats.org/officeDocument/2006/relationships/slide" Target="slide46.xml"/><Relationship Id="rId14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0276" y="2125390"/>
            <a:ext cx="5832648" cy="1470025"/>
          </a:xfrm>
        </p:spPr>
        <p:txBody>
          <a:bodyPr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JAVASCRIPT CRITICAL </a:t>
            </a:r>
          </a:p>
          <a:p>
            <a:pPr>
              <a:lnSpc>
                <a:spcPct val="80000"/>
              </a:lnSpc>
            </a:pPr>
            <a:r>
              <a:rPr lang="en-US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PARTS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9648" y="4368301"/>
            <a:ext cx="3555046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60000"/>
              </a:lnSpc>
            </a:pPr>
            <a:r>
              <a:rPr lang="en-US" sz="2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"/>
              </a:rPr>
              <a:t>MATVEI ZHARTUN</a:t>
            </a:r>
            <a:endParaRPr lang="en-US" sz="2900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14" name="Picture 2" descr="https://i2.wp.com/qinematic.com/wp-content/uploads/2016/03/js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57" y="200377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185091" y="431704"/>
            <a:ext cx="1755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"/>
              </a:rPr>
              <a:t>December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  <a:latin typeface="Arial "/>
              </a:rPr>
              <a:t>1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Arial "/>
              </a:rPr>
              <a:t>7,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"/>
              </a:rPr>
              <a:t>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INHERITANCE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323849" y="1620253"/>
            <a:ext cx="8502422" cy="43189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154800" rIns="91440" bIns="15480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function </a:t>
            </a:r>
            <a:r>
              <a:rPr lang="en-US" altLang="en-US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CoffeeMachine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Machine.apply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800" dirty="0">
                <a:solidFill>
                  <a:srgbClr val="458383"/>
                </a:solidFill>
                <a:latin typeface="Consolas" panose="020B0609020204030204" pitchFamily="49" charset="0"/>
              </a:rPr>
              <a:t>arguments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800" dirty="0" err="1">
                <a:solidFill>
                  <a:srgbClr val="660E7A"/>
                </a:solidFill>
                <a:latin typeface="Consolas" panose="020B0609020204030204" pitchFamily="49" charset="0"/>
              </a:rPr>
              <a:t>coffeePublicProperty</a:t>
            </a:r>
            <a:r>
              <a:rPr lang="en-US" altLang="en-US" sz="1800" dirty="0">
                <a:solidFill>
                  <a:srgbClr val="660E7A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...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coffeeMachine</a:t>
            </a:r>
            <a:r>
              <a:rPr lang="en-US" altLang="en-US" sz="1800" i="1" dirty="0">
                <a:solidFill>
                  <a:srgbClr val="660E7A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CoffeeMachine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(...);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coffeeMachine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.publicProperty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coffeeMachine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800" dirty="0" err="1">
                <a:solidFill>
                  <a:srgbClr val="660E7A"/>
                </a:solidFill>
                <a:latin typeface="Consolas" panose="020B0609020204030204" pitchFamily="49" charset="0"/>
              </a:rPr>
              <a:t>coffeePublicProperty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08703" y="1466364"/>
            <a:ext cx="1684789" cy="307777"/>
          </a:xfrm>
          <a:prstGeom prst="rect">
            <a:avLst/>
          </a:prstGeom>
          <a:solidFill>
            <a:srgbClr val="0B52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cap="all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CODE SNIPPET</a:t>
            </a:r>
            <a:endParaRPr lang="en-US" sz="1400" b="1" cap="all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INHERITANCE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323849" y="1540042"/>
            <a:ext cx="8502422" cy="439916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154800" rIns="91440" bIns="15480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function </a:t>
            </a:r>
            <a:r>
              <a:rPr lang="en-US" altLang="en-US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CoffeeMachine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Machine.</a:t>
            </a:r>
            <a:r>
              <a:rPr lang="en-US" altLang="en-US" sz="1800" dirty="0" err="1">
                <a:solidFill>
                  <a:srgbClr val="7A7A43"/>
                </a:solidFill>
                <a:latin typeface="Consolas" panose="020B0609020204030204" pitchFamily="49" charset="0"/>
              </a:rPr>
              <a:t>apply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800" dirty="0">
                <a:solidFill>
                  <a:srgbClr val="458383"/>
                </a:solidFill>
                <a:latin typeface="Consolas" panose="020B0609020204030204" pitchFamily="49" charset="0"/>
              </a:rPr>
              <a:t>arguments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 smtClean="0">
                <a:solidFill>
                  <a:srgbClr val="458383"/>
                </a:solidFill>
                <a:latin typeface="Consolas" panose="020B0609020204030204" pitchFamily="49" charset="0"/>
              </a:rPr>
              <a:t>parentProperty</a:t>
            </a:r>
            <a:r>
              <a:rPr lang="en-US" altLang="en-US" sz="1800" dirty="0" smtClean="0">
                <a:solidFill>
                  <a:srgbClr val="458383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8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800" dirty="0" err="1" smtClean="0">
                <a:solidFill>
                  <a:srgbClr val="7A7A43"/>
                </a:solidFill>
                <a:latin typeface="Consolas" panose="020B0609020204030204" pitchFamily="49" charset="0"/>
              </a:rPr>
              <a:t>someProperty</a:t>
            </a: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800" dirty="0" err="1" smtClean="0">
                <a:solidFill>
                  <a:srgbClr val="7A7A43"/>
                </a:solidFill>
                <a:latin typeface="Consolas" panose="020B0609020204030204" pitchFamily="49" charset="0"/>
              </a:rPr>
              <a:t>someProperty</a:t>
            </a:r>
            <a:r>
              <a:rPr lang="en-US" altLang="en-US" sz="1800" dirty="0" smtClean="0">
                <a:solidFill>
                  <a:srgbClr val="7A7A43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function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800" dirty="0" err="1">
                <a:solidFill>
                  <a:srgbClr val="458383"/>
                </a:solidFill>
                <a:latin typeface="Consolas" panose="020B0609020204030204" pitchFamily="49" charset="0"/>
              </a:rPr>
              <a:t>parentProtected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.apply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>    // ...</a:t>
            </a:r>
            <a:b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4745" y="1386153"/>
            <a:ext cx="1684789" cy="307777"/>
          </a:xfrm>
          <a:prstGeom prst="rect">
            <a:avLst/>
          </a:prstGeom>
          <a:solidFill>
            <a:srgbClr val="0B52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cap="all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CODE SNIPPET</a:t>
            </a:r>
            <a:endParaRPr lang="en-US" sz="1400" b="1" cap="all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49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539552" y="4437112"/>
            <a:ext cx="6768752" cy="1470025"/>
          </a:xfrm>
        </p:spPr>
        <p:txBody>
          <a:bodyPr anchor="t">
            <a:no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cs typeface="Arial" panose="020B0604020202020204" pitchFamily="34" charset="0"/>
              </a:rPr>
              <a:t/>
            </a:r>
            <a:br>
              <a:rPr lang="en-US" sz="4200" dirty="0" smtClean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4200" dirty="0" smtClean="0">
                <a:solidFill>
                  <a:schemeClr val="bg1"/>
                </a:solidFill>
                <a:cs typeface="Arial" panose="020B0604020202020204" pitchFamily="34" charset="0"/>
              </a:rPr>
              <a:t>PROTOTYPICAL</a:t>
            </a:r>
            <a:br>
              <a:rPr lang="en-US" sz="4200" dirty="0" smtClean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4200" dirty="0" smtClean="0">
                <a:solidFill>
                  <a:schemeClr val="bg1"/>
                </a:solidFill>
                <a:cs typeface="Arial" panose="020B0604020202020204" pitchFamily="34" charset="0"/>
              </a:rPr>
              <a:t>INHERITANCE</a:t>
            </a:r>
            <a:endParaRPr lang="en-US" sz="4200" cap="all" baseline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4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PROTO</a:t>
            </a:r>
            <a:endParaRPr lang="ru-RU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323849" y="1645920"/>
            <a:ext cx="8502422" cy="42928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154800" rIns="91440" bIns="15480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>
                <a:solidFill>
                  <a:srgbClr val="660E7A"/>
                </a:solidFill>
                <a:latin typeface="Consolas" panose="020B0609020204030204" pitchFamily="49" charset="0"/>
              </a:rPr>
              <a:t>animal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{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dirty="0">
                <a:solidFill>
                  <a:srgbClr val="660E7A"/>
                </a:solidFill>
                <a:latin typeface="Consolas" panose="020B0609020204030204" pitchFamily="49" charset="0"/>
              </a:rPr>
              <a:t>eats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alt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>
                <a:solidFill>
                  <a:srgbClr val="660E7A"/>
                </a:solidFill>
                <a:latin typeface="Consolas" panose="020B0609020204030204" pitchFamily="49" charset="0"/>
              </a:rPr>
              <a:t>rabbit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{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dirty="0">
                <a:solidFill>
                  <a:srgbClr val="660E7A"/>
                </a:solidFill>
                <a:latin typeface="Consolas" panose="020B0609020204030204" pitchFamily="49" charset="0"/>
              </a:rPr>
              <a:t>jumps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rabbit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800" dirty="0" err="1">
                <a:solidFill>
                  <a:srgbClr val="7A7A43"/>
                </a:solidFill>
                <a:latin typeface="Consolas" panose="020B0609020204030204" pitchFamily="49" charset="0"/>
              </a:rPr>
              <a:t>__proto</a:t>
            </a:r>
            <a:r>
              <a:rPr lang="en-US" altLang="en-US" sz="1800" dirty="0">
                <a:solidFill>
                  <a:srgbClr val="7A7A43"/>
                </a:solidFill>
                <a:latin typeface="Consolas" panose="020B0609020204030204" pitchFamily="49" charset="0"/>
              </a:rPr>
              <a:t>__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800" i="1" dirty="0">
                <a:solidFill>
                  <a:srgbClr val="660E7A"/>
                </a:solidFill>
                <a:latin typeface="Consolas" panose="020B0609020204030204" pitchFamily="49" charset="0"/>
              </a:rPr>
              <a:t>animal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7A7A43"/>
                </a:solidFill>
                <a:latin typeface="Consolas" panose="020B0609020204030204" pitchFamily="49" charset="0"/>
              </a:rPr>
              <a:t>alert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rabbit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800" dirty="0" err="1">
                <a:solidFill>
                  <a:srgbClr val="660E7A"/>
                </a:solidFill>
                <a:latin typeface="Consolas" panose="020B0609020204030204" pitchFamily="49" charset="0"/>
              </a:rPr>
              <a:t>jumps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>// true</a:t>
            </a:r>
            <a:b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7A7A43"/>
                </a:solidFill>
                <a:latin typeface="Consolas" panose="020B0609020204030204" pitchFamily="49" charset="0"/>
              </a:rPr>
              <a:t>alert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rabbit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800" dirty="0" err="1">
                <a:solidFill>
                  <a:srgbClr val="660E7A"/>
                </a:solidFill>
                <a:latin typeface="Consolas" panose="020B0609020204030204" pitchFamily="49" charset="0"/>
              </a:rPr>
              <a:t>eats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>// true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62869" y="1492031"/>
            <a:ext cx="1684789" cy="307777"/>
          </a:xfrm>
          <a:prstGeom prst="rect">
            <a:avLst/>
          </a:prstGeom>
          <a:solidFill>
            <a:srgbClr val="0B52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cap="all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CODE SNIPPET</a:t>
            </a:r>
            <a:endParaRPr lang="en-US" sz="1400" b="1" cap="all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METHODS</a:t>
            </a:r>
            <a:endParaRPr lang="ru-RU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323849" y="1645920"/>
            <a:ext cx="8502422" cy="42928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154800" rIns="91440" bIns="15480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Consolas" panose="020B0609020204030204" pitchFamily="49" charset="0"/>
              </a:rPr>
              <a:t>// </a:t>
            </a:r>
            <a:r>
              <a:rPr lang="en-US" sz="1800" dirty="0">
                <a:latin typeface="Consolas" panose="020B0609020204030204" pitchFamily="49" charset="0"/>
              </a:rPr>
              <a:t>get </a:t>
            </a:r>
            <a:r>
              <a:rPr lang="en-US" sz="1800" dirty="0" smtClean="0">
                <a:latin typeface="Consolas" panose="020B0609020204030204" pitchFamily="49" charset="0"/>
              </a:rPr>
              <a:t>prototype</a:t>
            </a:r>
          </a:p>
          <a:p>
            <a:r>
              <a:rPr lang="en-US" sz="1800" dirty="0" err="1" smtClean="0">
                <a:latin typeface="Consolas" panose="020B0609020204030204" pitchFamily="49" charset="0"/>
              </a:rPr>
              <a:t>Object.getPrototypeOf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obj</a:t>
            </a:r>
            <a:r>
              <a:rPr lang="en-US" sz="1800" dirty="0" smtClean="0">
                <a:latin typeface="Consolas" panose="020B0609020204030204" pitchFamily="49" charset="0"/>
              </a:rPr>
              <a:t>) </a:t>
            </a:r>
          </a:p>
          <a:p>
            <a:endParaRPr lang="en-US" sz="1800" dirty="0" smtClean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// set </a:t>
            </a:r>
            <a:r>
              <a:rPr lang="en-US" sz="1800" dirty="0" smtClean="0">
                <a:latin typeface="Consolas" panose="020B0609020204030204" pitchFamily="49" charset="0"/>
              </a:rPr>
              <a:t>prototype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 err="1" smtClean="0">
                <a:latin typeface="Consolas" panose="020B0609020204030204" pitchFamily="49" charset="0"/>
              </a:rPr>
              <a:t>Object.setPrototypeOf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obj</a:t>
            </a:r>
            <a:r>
              <a:rPr lang="en-US" sz="1800" dirty="0">
                <a:latin typeface="Consolas" panose="020B0609020204030204" pitchFamily="49" charset="0"/>
              </a:rPr>
              <a:t>, proto</a:t>
            </a:r>
            <a:r>
              <a:rPr lang="en-US" sz="1800" dirty="0" smtClean="0">
                <a:latin typeface="Consolas" panose="020B0609020204030204" pitchFamily="49" charset="0"/>
              </a:rPr>
              <a:t>) </a:t>
            </a:r>
          </a:p>
          <a:p>
            <a:endParaRPr lang="ru-RU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// create object using prototype</a:t>
            </a:r>
          </a:p>
          <a:p>
            <a:r>
              <a:rPr lang="en-US" sz="1800" dirty="0" err="1" smtClean="0">
                <a:latin typeface="Consolas" panose="020B0609020204030204" pitchFamily="49" charset="0"/>
              </a:rPr>
              <a:t>Object.create</a:t>
            </a:r>
            <a:r>
              <a:rPr lang="en-US" sz="1800" dirty="0" smtClean="0">
                <a:latin typeface="Consolas" panose="020B0609020204030204" pitchFamily="49" charset="0"/>
              </a:rPr>
              <a:t>(proto</a:t>
            </a:r>
            <a:r>
              <a:rPr lang="en-US" sz="1800" dirty="0">
                <a:latin typeface="Consolas" panose="020B0609020204030204" pitchFamily="49" charset="0"/>
              </a:rPr>
              <a:t>, descriptors</a:t>
            </a:r>
            <a:r>
              <a:rPr lang="en-US" sz="1800" dirty="0" smtClean="0">
                <a:latin typeface="Consolas" panose="020B0609020204030204" pitchFamily="49" charset="0"/>
              </a:rPr>
              <a:t>) </a:t>
            </a:r>
          </a:p>
          <a:p>
            <a:endParaRPr lang="en-US" sz="1800" dirty="0" smtClean="0">
              <a:latin typeface="Consolas" panose="020B0609020204030204" pitchFamily="49" charset="0"/>
            </a:endParaRPr>
          </a:p>
          <a:p>
            <a:r>
              <a:rPr lang="en-US" sz="1800" dirty="0" smtClean="0">
                <a:latin typeface="Consolas" panose="020B0609020204030204" pitchFamily="49" charset="0"/>
              </a:rPr>
              <a:t>// true is property belongs to </a:t>
            </a:r>
            <a:r>
              <a:rPr lang="en-US" sz="1800" dirty="0" err="1" smtClean="0">
                <a:latin typeface="Consolas" panose="020B0609020204030204" pitchFamily="49" charset="0"/>
              </a:rPr>
              <a:t>obj</a:t>
            </a:r>
            <a:r>
              <a:rPr lang="en-US" sz="1800" dirty="0" smtClean="0">
                <a:latin typeface="Consolas" panose="020B0609020204030204" pitchFamily="49" charset="0"/>
              </a:rPr>
              <a:t> (not to prototype)</a:t>
            </a:r>
            <a:endParaRPr lang="ru-RU" sz="1800" dirty="0">
              <a:latin typeface="Consolas" panose="020B0609020204030204" pitchFamily="49" charset="0"/>
            </a:endParaRPr>
          </a:p>
          <a:p>
            <a:r>
              <a:rPr lang="en-US" sz="1800" dirty="0" err="1">
                <a:latin typeface="Consolas" panose="020B0609020204030204" pitchFamily="49" charset="0"/>
              </a:rPr>
              <a:t>obj.hasOwnProperty</a:t>
            </a:r>
            <a:r>
              <a:rPr lang="en-US" sz="1800" dirty="0">
                <a:latin typeface="Consolas" panose="020B0609020204030204" pitchFamily="49" charset="0"/>
              </a:rPr>
              <a:t>(prop</a:t>
            </a:r>
            <a:r>
              <a:rPr lang="en-US" sz="1800" dirty="0" smtClean="0"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62869" y="1492031"/>
            <a:ext cx="1684789" cy="307777"/>
          </a:xfrm>
          <a:prstGeom prst="rect">
            <a:avLst/>
          </a:prstGeom>
          <a:solidFill>
            <a:srgbClr val="0B52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cap="all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CODE SNIPPET</a:t>
            </a:r>
            <a:endParaRPr lang="en-US" sz="1400" b="1" cap="all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5"/>
          <p:cNvSpPr txBox="1">
            <a:spLocks/>
          </p:cNvSpPr>
          <p:nvPr/>
        </p:nvSpPr>
        <p:spPr>
          <a:xfrm>
            <a:off x="323849" y="1484782"/>
            <a:ext cx="8502422" cy="20944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154800" rIns="91440" bIns="1548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function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Animal(type)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600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type</a:t>
            </a:r>
            <a:r>
              <a:rPr lang="en-US" altLang="en-US" sz="1600" dirty="0" smtClean="0">
                <a:solidFill>
                  <a:srgbClr val="660E7A"/>
                </a:solidFill>
                <a:latin typeface="Consolas" panose="020B0609020204030204" pitchFamily="49" charset="0"/>
              </a:rPr>
              <a:t> = type;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n-US" altLang="en-US" sz="1600" dirty="0" err="1">
                <a:solidFill>
                  <a:srgbClr val="660E7A"/>
                </a:solidFill>
                <a:latin typeface="Consolas" panose="020B0609020204030204" pitchFamily="49" charset="0"/>
              </a:rPr>
              <a:t>prototype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600" dirty="0" err="1">
                <a:solidFill>
                  <a:srgbClr val="7A7A43"/>
                </a:solidFill>
                <a:latin typeface="Consolas" panose="020B0609020204030204" pitchFamily="49" charset="0"/>
              </a:rPr>
              <a:t>run</a:t>
            </a:r>
            <a:r>
              <a:rPr lang="en-US" altLang="en-US" sz="1600" dirty="0">
                <a:solidFill>
                  <a:srgbClr val="7A7A43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function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(speed)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600" dirty="0" err="1">
                <a:solidFill>
                  <a:srgbClr val="660E7A"/>
                </a:solidFill>
                <a:latin typeface="Consolas" panose="020B0609020204030204" pitchFamily="49" charset="0"/>
              </a:rPr>
              <a:t>speed</a:t>
            </a:r>
            <a:r>
              <a:rPr lang="en-US" altLang="en-US" sz="1600" dirty="0">
                <a:solidFill>
                  <a:srgbClr val="660E7A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speed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alt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</a:t>
            </a:r>
            <a:endParaRPr lang="ru-RU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41244" y="1330895"/>
            <a:ext cx="1684789" cy="307777"/>
          </a:xfrm>
          <a:prstGeom prst="rect">
            <a:avLst/>
          </a:prstGeom>
          <a:solidFill>
            <a:srgbClr val="0B52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cap="all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CODE SNIPPET</a:t>
            </a:r>
            <a:endParaRPr lang="en-US" sz="1400" b="1" cap="all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323849" y="3906443"/>
            <a:ext cx="8502422" cy="24029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154800" rIns="91440" bIns="1548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function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Rabbit(name)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600" dirty="0">
                <a:solidFill>
                  <a:srgbClr val="660E7A"/>
                </a:solidFill>
                <a:latin typeface="Consolas" panose="020B0609020204030204" pitchFamily="49" charset="0"/>
              </a:rPr>
              <a:t>name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name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Rabbit.</a:t>
            </a:r>
            <a:r>
              <a:rPr lang="en-US" altLang="en-US" sz="1600" dirty="0" err="1">
                <a:solidFill>
                  <a:srgbClr val="660E7A"/>
                </a:solidFill>
                <a:latin typeface="Consolas" panose="020B0609020204030204" pitchFamily="49" charset="0"/>
              </a:rPr>
              <a:t>prototype</a:t>
            </a:r>
            <a:r>
              <a:rPr lang="en-US" altLang="en-US" sz="1600" dirty="0">
                <a:solidFill>
                  <a:srgbClr val="660E7A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Object.</a:t>
            </a:r>
            <a:r>
              <a:rPr lang="en-US" altLang="en-US" sz="1600" dirty="0" err="1">
                <a:solidFill>
                  <a:srgbClr val="7A7A43"/>
                </a:solidFill>
                <a:latin typeface="Consolas" panose="020B0609020204030204" pitchFamily="49" charset="0"/>
              </a:rPr>
              <a:t>create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n-US" altLang="en-US" sz="1600" dirty="0" err="1">
                <a:solidFill>
                  <a:srgbClr val="660E7A"/>
                </a:solidFill>
                <a:latin typeface="Consolas" panose="020B0609020204030204" pitchFamily="49" charset="0"/>
              </a:rPr>
              <a:t>prototype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Rabbit.</a:t>
            </a:r>
            <a:r>
              <a:rPr lang="en-US" altLang="en-US" sz="1600" dirty="0" err="1">
                <a:solidFill>
                  <a:srgbClr val="660E7A"/>
                </a:solidFill>
                <a:latin typeface="Consolas" panose="020B0609020204030204" pitchFamily="49" charset="0"/>
              </a:rPr>
              <a:t>prototype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.constructor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Rabbit;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Rabbit.</a:t>
            </a:r>
            <a:r>
              <a:rPr lang="en-US" altLang="en-US" sz="1600" dirty="0" err="1">
                <a:solidFill>
                  <a:srgbClr val="660E7A"/>
                </a:solidFill>
                <a:latin typeface="Consolas" panose="020B0609020204030204" pitchFamily="49" charset="0"/>
              </a:rPr>
              <a:t>prototype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600" dirty="0" err="1">
                <a:solidFill>
                  <a:srgbClr val="7A7A43"/>
                </a:solidFill>
                <a:latin typeface="Consolas" panose="020B0609020204030204" pitchFamily="49" charset="0"/>
              </a:rPr>
              <a:t>jump</a:t>
            </a:r>
            <a:r>
              <a:rPr lang="en-US" altLang="en-US" sz="1600" dirty="0">
                <a:solidFill>
                  <a:srgbClr val="7A7A43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>
                <a:solidFill>
                  <a:srgbClr val="000080"/>
                </a:solidFill>
                <a:latin typeface="Consolas" panose="020B0609020204030204" pitchFamily="49" charset="0"/>
              </a:rPr>
              <a:t>function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 ... };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1244" y="3768205"/>
            <a:ext cx="1684789" cy="307777"/>
          </a:xfrm>
          <a:prstGeom prst="rect">
            <a:avLst/>
          </a:prstGeom>
          <a:solidFill>
            <a:srgbClr val="0B52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cap="all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CODE SNIPPET</a:t>
            </a:r>
            <a:endParaRPr lang="en-US" sz="1400" b="1" cap="all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5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/>
          <p:cNvSpPr txBox="1">
            <a:spLocks/>
          </p:cNvSpPr>
          <p:nvPr/>
        </p:nvSpPr>
        <p:spPr>
          <a:xfrm>
            <a:off x="323849" y="1484782"/>
            <a:ext cx="8502422" cy="45243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154800" rIns="91440" bIns="15480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function </a:t>
            </a:r>
            <a:r>
              <a:rPr lang="en-US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Rabbit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 {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n-US" altLang="en-US" sz="1800" dirty="0" err="1">
                <a:solidFill>
                  <a:srgbClr val="7A7A43"/>
                </a:solidFill>
                <a:latin typeface="Consolas" panose="020B0609020204030204" pitchFamily="49" charset="0"/>
              </a:rPr>
              <a:t>apply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arguments);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Rabbit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8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prototype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.run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function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458383"/>
                </a:solidFill>
                <a:latin typeface="Consolas" panose="020B0609020204030204" pitchFamily="49" charset="0"/>
              </a:rPr>
              <a:t>result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n-US" altLang="en-US" sz="18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prototype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.run.</a:t>
            </a:r>
            <a:r>
              <a:rPr lang="en-US" altLang="en-US" sz="1800" dirty="0" err="1">
                <a:solidFill>
                  <a:srgbClr val="7A7A43"/>
                </a:solidFill>
                <a:latin typeface="Consolas" panose="020B0609020204030204" pitchFamily="49" charset="0"/>
              </a:rPr>
              <a:t>apply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...);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i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 own code</a:t>
            </a: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OVERRIDING</a:t>
            </a:r>
            <a:endParaRPr lang="ru-RU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2240" y="1330895"/>
            <a:ext cx="1684789" cy="307777"/>
          </a:xfrm>
          <a:prstGeom prst="rect">
            <a:avLst/>
          </a:prstGeom>
          <a:solidFill>
            <a:srgbClr val="0B52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cap="all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CODE SNIPPET</a:t>
            </a:r>
            <a:endParaRPr lang="en-US" sz="1400" b="1" cap="all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dirty="0" smtClean="0"/>
              <a:t>POLYFILLS</a:t>
            </a:r>
            <a:endParaRPr dirty="0"/>
          </a:p>
        </p:txBody>
      </p:sp>
      <p:sp>
        <p:nvSpPr>
          <p:cNvPr id="778" name="Google Shape;778;p51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779" name="Google Shape;779;p51"/>
          <p:cNvSpPr/>
          <p:nvPr/>
        </p:nvSpPr>
        <p:spPr>
          <a:xfrm>
            <a:off x="323528" y="1588150"/>
            <a:ext cx="8568952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rgbClr val="0077AA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document</a:t>
            </a:r>
            <a:r>
              <a:rPr lang="en-US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documentElement</a:t>
            </a:r>
            <a:r>
              <a:rPr lang="en-US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firstElementChild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67F59"/>
                </a:solidFill>
                <a:latin typeface="Consolas" panose="020B0609020204030204" pitchFamily="49" charset="0"/>
              </a:rPr>
              <a:t>===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 panose="020B0609020204030204" pitchFamily="49" charset="0"/>
              </a:rPr>
              <a:t>undefined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</a:p>
          <a:p>
            <a:pPr lvl="0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Object</a:t>
            </a:r>
            <a:r>
              <a:rPr lang="en-US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defineProperty</a:t>
            </a:r>
            <a:r>
              <a:rPr lang="en-US" dirty="0" smtClean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Element</a:t>
            </a:r>
            <a:r>
              <a:rPr lang="en-US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prototype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</a:rPr>
              <a:t>firstElementChild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999999"/>
                </a:solidFill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 </a:t>
            </a:r>
            <a:r>
              <a:rPr lang="en-US" dirty="0" err="1" smtClean="0">
                <a:solidFill>
                  <a:srgbClr val="0077AA"/>
                </a:solidFill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el </a:t>
            </a:r>
            <a:r>
              <a:rPr lang="en-US" dirty="0">
                <a:solidFill>
                  <a:srgbClr val="A67F59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7AA"/>
                </a:solidFill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firstChild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 </a:t>
            </a:r>
          </a:p>
          <a:p>
            <a:pPr lvl="0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 </a:t>
            </a:r>
            <a:r>
              <a:rPr lang="en-US" dirty="0" smtClean="0">
                <a:solidFill>
                  <a:srgbClr val="0077AA"/>
                </a:solidFill>
                <a:latin typeface="Consolas" panose="020B0609020204030204" pitchFamily="49" charset="0"/>
              </a:rPr>
              <a:t>do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   </a:t>
            </a:r>
            <a:r>
              <a:rPr lang="en-US" dirty="0" smtClean="0">
                <a:solidFill>
                  <a:srgbClr val="0077AA"/>
                </a:solidFill>
                <a:latin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el</a:t>
            </a:r>
            <a:r>
              <a:rPr lang="en-US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nodeType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67F59"/>
                </a:solidFill>
                <a:latin typeface="Consolas" panose="020B0609020204030204" pitchFamily="49" charset="0"/>
              </a:rPr>
              <a:t>===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0055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el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   el </a:t>
            </a:r>
            <a:r>
              <a:rPr lang="en-US" dirty="0">
                <a:solidFill>
                  <a:srgbClr val="A67F59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el</a:t>
            </a:r>
            <a:r>
              <a:rPr lang="en-US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nextSibling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 </a:t>
            </a:r>
            <a:r>
              <a:rPr lang="en-US" dirty="0" smtClean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lvl="0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 </a:t>
            </a:r>
            <a:r>
              <a:rPr lang="en-US" dirty="0" smtClean="0">
                <a:solidFill>
                  <a:srgbClr val="0077AA"/>
                </a:solidFill>
                <a:latin typeface="Consolas" panose="020B0609020204030204" pitchFamily="49" charset="0"/>
              </a:rPr>
              <a:t>while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el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 </a:t>
            </a:r>
          </a:p>
          <a:p>
            <a:pPr lvl="0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 </a:t>
            </a:r>
            <a:r>
              <a:rPr lang="en-US" dirty="0" smtClean="0">
                <a:solidFill>
                  <a:srgbClr val="0077AA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lvl="0"/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999999"/>
                </a:solidFill>
                <a:latin typeface="Consolas" panose="020B0609020204030204" pitchFamily="49" charset="0"/>
              </a:rPr>
              <a:t>});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lvl="0"/>
            <a:r>
              <a:rPr lang="en-US" dirty="0" smtClean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0" name="Google Shape;780;p51"/>
          <p:cNvSpPr txBox="1"/>
          <p:nvPr/>
        </p:nvSpPr>
        <p:spPr>
          <a:xfrm>
            <a:off x="7164288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96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8"/>
          <p:cNvSpPr txBox="1">
            <a:spLocks noGrp="1"/>
          </p:cNvSpPr>
          <p:nvPr>
            <p:ph type="body" idx="1"/>
          </p:nvPr>
        </p:nvSpPr>
        <p:spPr>
          <a:xfrm>
            <a:off x="539552" y="1772816"/>
            <a:ext cx="3960440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</a:pPr>
            <a:r>
              <a:rPr lang="en-US" b="1"/>
              <a:t>CLASSES</a:t>
            </a:r>
            <a:endParaRPr/>
          </a:p>
        </p:txBody>
      </p:sp>
      <p:sp>
        <p:nvSpPr>
          <p:cNvPr id="745" name="Google Shape;745;p48"/>
          <p:cNvSpPr txBox="1">
            <a:spLocks noGrp="1"/>
          </p:cNvSpPr>
          <p:nvPr>
            <p:ph type="body" idx="2"/>
          </p:nvPr>
        </p:nvSpPr>
        <p:spPr>
          <a:xfrm>
            <a:off x="971600" y="5177904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/>
              <a:t>Class Definition;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/>
              <a:t>Class Inheritance;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/>
              <a:t>Static </a:t>
            </a:r>
            <a:r>
              <a:rPr lang="en-US" dirty="0" smtClean="0"/>
              <a:t>Members.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9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CLASS DEFINITION</a:t>
            </a:r>
            <a:endParaRPr/>
          </a:p>
        </p:txBody>
      </p:sp>
      <p:sp>
        <p:nvSpPr>
          <p:cNvPr id="752" name="Google Shape;752;p49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ECMASCRIPT 6</a:t>
            </a:r>
            <a:endParaRPr dirty="0"/>
          </a:p>
        </p:txBody>
      </p:sp>
      <p:sp>
        <p:nvSpPr>
          <p:cNvPr id="753" name="Google Shape;753;p49"/>
          <p:cNvSpPr/>
          <p:nvPr/>
        </p:nvSpPr>
        <p:spPr>
          <a:xfrm>
            <a:off x="323849" y="1389777"/>
            <a:ext cx="4319913" cy="23306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lang="en-US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declaration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Shape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constructor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move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5" name="Google Shape;755;p49"/>
          <p:cNvSpPr/>
          <p:nvPr/>
        </p:nvSpPr>
        <p:spPr>
          <a:xfrm>
            <a:off x="4937839" y="3898744"/>
            <a:ext cx="3888432" cy="241015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999999"/>
                </a:solidFill>
                <a:latin typeface="Consolas"/>
                <a:sym typeface="Consolas"/>
              </a:rPr>
              <a:t>// function expression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function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dirty="0">
              <a:ea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function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1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4" name="Google Shape;754;p49"/>
          <p:cNvSpPr txBox="1"/>
          <p:nvPr/>
        </p:nvSpPr>
        <p:spPr>
          <a:xfrm>
            <a:off x="2921048" y="1298137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9"/>
          <p:cNvSpPr txBox="1"/>
          <p:nvPr/>
        </p:nvSpPr>
        <p:spPr>
          <a:xfrm>
            <a:off x="7142391" y="3811305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9"/>
          <p:cNvSpPr/>
          <p:nvPr/>
        </p:nvSpPr>
        <p:spPr>
          <a:xfrm>
            <a:off x="323849" y="3935911"/>
            <a:ext cx="4325391" cy="23846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999999"/>
                </a:solidFill>
                <a:latin typeface="Consolas"/>
                <a:sym typeface="Consolas"/>
              </a:rPr>
              <a:t>// class expression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constructor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move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8" name="Google Shape;758;p49"/>
          <p:cNvSpPr txBox="1"/>
          <p:nvPr/>
        </p:nvSpPr>
        <p:spPr>
          <a:xfrm>
            <a:off x="2921048" y="3782022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9"/>
          <p:cNvSpPr/>
          <p:nvPr/>
        </p:nvSpPr>
        <p:spPr>
          <a:xfrm>
            <a:off x="4932361" y="1378103"/>
            <a:ext cx="3888432" cy="23306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ES5</a:t>
            </a:r>
          </a:p>
          <a:p>
            <a:pPr lvl="0"/>
            <a:r>
              <a:rPr lang="en-US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declaration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Shape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function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1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0" name="Google Shape;760;p49"/>
          <p:cNvSpPr txBox="1"/>
          <p:nvPr/>
        </p:nvSpPr>
        <p:spPr>
          <a:xfrm>
            <a:off x="7136616" y="1251990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 sz="3600" b="1"/>
              <a:t>CONTENT</a:t>
            </a:r>
            <a:endParaRPr sz="3600" b="1"/>
          </a:p>
        </p:txBody>
      </p:sp>
      <p:sp>
        <p:nvSpPr>
          <p:cNvPr id="309" name="Google Shape;309;p2"/>
          <p:cNvSpPr txBox="1">
            <a:spLocks noGrp="1"/>
          </p:cNvSpPr>
          <p:nvPr>
            <p:ph type="body" idx="1"/>
          </p:nvPr>
        </p:nvSpPr>
        <p:spPr>
          <a:xfrm>
            <a:off x="323849" y="1379958"/>
            <a:ext cx="3933300" cy="4683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SzPts val="2000"/>
              <a:buFont typeface="Arial"/>
              <a:buChar char="•"/>
            </a:pPr>
            <a:r>
              <a:rPr lang="en-US" sz="2000" u="sng" dirty="0" smtClean="0">
                <a:solidFill>
                  <a:schemeClr val="hlink"/>
                </a:solidFill>
              </a:rPr>
              <a:t>Hoisting</a:t>
            </a:r>
            <a:endParaRPr sz="2000" dirty="0">
              <a:latin typeface="+mn-lt"/>
            </a:endParaRPr>
          </a:p>
          <a:p>
            <a:pPr marL="285750" lvl="0" indent="-285750">
              <a:buSzPts val="2000"/>
              <a:buFont typeface="Arial"/>
              <a:buChar char="•"/>
            </a:pPr>
            <a:r>
              <a:rPr lang="en-US" sz="2000" u="sng" dirty="0" smtClean="0"/>
              <a:t>ES5 Strict Mode</a:t>
            </a:r>
          </a:p>
          <a:p>
            <a:pPr marL="285750" lvl="0" indent="-285750">
              <a:buSzPts val="2000"/>
              <a:buFont typeface="Arial"/>
              <a:buChar char="•"/>
            </a:pPr>
            <a:r>
              <a:rPr lang="en-US" sz="2000" u="sng" dirty="0" smtClean="0"/>
              <a:t>Scoping</a:t>
            </a:r>
          </a:p>
          <a:p>
            <a:pPr marL="285750" indent="-285750">
              <a:buSzPts val="2000"/>
              <a:buFont typeface="Arial"/>
              <a:buChar char="•"/>
            </a:pPr>
            <a:r>
              <a:rPr lang="en-US" sz="2000" u="sng" dirty="0" smtClean="0">
                <a:solidFill>
                  <a:schemeClr val="hlink"/>
                </a:solidFill>
                <a:hlinkClick r:id="rId3" action="ppaction://hlinksldjump"/>
              </a:rPr>
              <a:t>Constants</a:t>
            </a:r>
            <a:endParaRPr lang="en-US" sz="2000" u="sng" dirty="0" smtClean="0"/>
          </a:p>
          <a:p>
            <a:pPr marL="285750" lvl="0" indent="-285750">
              <a:buSzPts val="2000"/>
              <a:buFont typeface="Arial"/>
              <a:buChar char="•"/>
            </a:pPr>
            <a:r>
              <a:rPr lang="en-US" sz="2000" u="sng" dirty="0" smtClean="0"/>
              <a:t>Context</a:t>
            </a:r>
          </a:p>
          <a:p>
            <a:pPr marL="285750" lvl="0" indent="-285750">
              <a:buSzPts val="2000"/>
              <a:buFont typeface="Arial"/>
              <a:buChar char="•"/>
            </a:pPr>
            <a:r>
              <a:rPr lang="en-US" sz="2000" u="sng" dirty="0" smtClean="0">
                <a:solidFill>
                  <a:schemeClr val="hlink"/>
                </a:solidFill>
                <a:hlinkClick r:id="rId4" action="ppaction://hlinksldjump"/>
              </a:rPr>
              <a:t>Arrow Functions</a:t>
            </a:r>
            <a:endParaRPr lang="en-US" sz="2000" u="sng" dirty="0" smtClean="0">
              <a:solidFill>
                <a:schemeClr val="hlink"/>
              </a:solidFill>
              <a:latin typeface="+mn-lt"/>
            </a:endParaRPr>
          </a:p>
          <a:p>
            <a:pPr marL="285750" indent="-285750">
              <a:buSzPts val="2000"/>
              <a:buFont typeface="Arial"/>
              <a:buChar char="•"/>
            </a:pPr>
            <a:r>
              <a:rPr lang="en-US" sz="2000" u="sng" dirty="0" err="1">
                <a:solidFill>
                  <a:schemeClr val="hlink"/>
                </a:solidFill>
                <a:hlinkClick r:id="rId5" action="ppaction://hlinksldjump"/>
              </a:rPr>
              <a:t>Destructuring</a:t>
            </a:r>
            <a:r>
              <a:rPr lang="en-US" sz="2000" u="sng" dirty="0">
                <a:solidFill>
                  <a:schemeClr val="hlink"/>
                </a:solidFill>
                <a:hlinkClick r:id="rId5" action="ppaction://hlinksldjump"/>
              </a:rPr>
              <a:t> </a:t>
            </a:r>
            <a:r>
              <a:rPr lang="en-US" sz="2000" u="sng" dirty="0" smtClean="0">
                <a:solidFill>
                  <a:schemeClr val="hlink"/>
                </a:solidFill>
                <a:hlinkClick r:id="rId5" action="ppaction://hlinksldjump"/>
              </a:rPr>
              <a:t>Assignment</a:t>
            </a:r>
            <a:endParaRPr sz="2000" dirty="0">
              <a:latin typeface="+mn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u="sng" dirty="0">
                <a:solidFill>
                  <a:schemeClr val="hlink"/>
                </a:solidFill>
                <a:latin typeface="+mn-lt"/>
                <a:hlinkClick r:id="rId6" action="ppaction://hlinksldjump"/>
              </a:rPr>
              <a:t>Extended Parameter Handling</a:t>
            </a:r>
            <a:endParaRPr sz="2000" dirty="0">
              <a:latin typeface="+mn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u="sng" dirty="0">
                <a:solidFill>
                  <a:schemeClr val="hlink"/>
                </a:solidFill>
                <a:latin typeface="+mn-lt"/>
                <a:hlinkClick r:id="rId7" action="ppaction://hlinksldjump"/>
              </a:rPr>
              <a:t>Template Literals</a:t>
            </a:r>
            <a:endParaRPr sz="2000" dirty="0">
              <a:latin typeface="+mn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u="sng" dirty="0">
                <a:solidFill>
                  <a:schemeClr val="hlink"/>
                </a:solidFill>
                <a:latin typeface="+mn-lt"/>
                <a:hlinkClick r:id="rId8" action="ppaction://hlinksldjump"/>
              </a:rPr>
              <a:t>Extended Literals</a:t>
            </a:r>
            <a:endParaRPr sz="2000" dirty="0">
              <a:latin typeface="+mn-l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u="sng" dirty="0">
                <a:solidFill>
                  <a:schemeClr val="hlink"/>
                </a:solidFill>
                <a:latin typeface="+mn-lt"/>
                <a:hlinkClick r:id="rId9" action="ppaction://hlinksldjump"/>
              </a:rPr>
              <a:t>Enhanced Object </a:t>
            </a:r>
            <a:r>
              <a:rPr lang="en-US" sz="2000" u="sng" dirty="0" smtClean="0">
                <a:solidFill>
                  <a:schemeClr val="hlink"/>
                </a:solidFill>
                <a:latin typeface="+mn-lt"/>
                <a:hlinkClick r:id="rId9" action="ppaction://hlinksldjump"/>
              </a:rPr>
              <a:t>Properties</a:t>
            </a:r>
            <a:endParaRPr lang="ru-RU" sz="2000" u="sng" dirty="0" smtClean="0">
              <a:solidFill>
                <a:schemeClr val="hlink"/>
              </a:solidFill>
              <a:latin typeface="+mn-lt"/>
            </a:endParaRPr>
          </a:p>
          <a:p>
            <a:pPr marL="285750" indent="-285750">
              <a:buSzPts val="2000"/>
              <a:buFont typeface="Arial"/>
              <a:buChar char="•"/>
            </a:pPr>
            <a:r>
              <a:rPr lang="en-US" sz="2000" u="sng" dirty="0" smtClean="0">
                <a:solidFill>
                  <a:srgbClr val="303030"/>
                </a:solidFill>
                <a:hlinkClick r:id="rId10" action="ppaction://hlinksldjump"/>
              </a:rPr>
              <a:t>Modules</a:t>
            </a:r>
            <a:endParaRPr lang="en-US" sz="2000" u="sng" dirty="0">
              <a:solidFill>
                <a:srgbClr val="303030"/>
              </a:solidFill>
            </a:endParaRPr>
          </a:p>
        </p:txBody>
      </p:sp>
      <p:sp>
        <p:nvSpPr>
          <p:cNvPr id="310" name="Google Shape;310;p2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311" name="Google Shape;311;p2"/>
          <p:cNvSpPr txBox="1"/>
          <p:nvPr/>
        </p:nvSpPr>
        <p:spPr>
          <a:xfrm>
            <a:off x="4705772" y="1196751"/>
            <a:ext cx="4120500" cy="525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rgbClr val="ED1C24"/>
              </a:buClr>
              <a:buSzPts val="2000"/>
              <a:buFont typeface="Arial"/>
              <a:buChar char="•"/>
            </a:pPr>
            <a:r>
              <a:rPr lang="en-US" sz="2000" u="sng" dirty="0" smtClean="0">
                <a:solidFill>
                  <a:srgbClr val="303030"/>
                </a:solidFill>
              </a:rPr>
              <a:t>Inheritance</a:t>
            </a:r>
            <a:endParaRPr lang="en-US" sz="2000" dirty="0">
              <a:solidFill>
                <a:srgbClr val="404040"/>
              </a:solidFill>
            </a:endParaRP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rgbClr val="ED1C24"/>
              </a:buClr>
              <a:buSzPts val="2000"/>
              <a:buFont typeface="Noto Sans Symbols"/>
              <a:buChar char="•"/>
            </a:pPr>
            <a:r>
              <a:rPr lang="en-US" sz="2000" u="sng" dirty="0" smtClean="0">
                <a:solidFill>
                  <a:srgbClr val="303030"/>
                </a:solidFill>
                <a:hlinkClick r:id="rId11" action="ppaction://hlinksldjump"/>
              </a:rPr>
              <a:t>Classes</a:t>
            </a:r>
            <a:endParaRPr lang="en-US" sz="2000" u="sng" dirty="0" smtClean="0">
              <a:solidFill>
                <a:schemeClr val="hlink"/>
              </a:solidFill>
              <a:hlinkClick r:id="rId12" action="ppaction://hlinksldjump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u="sng" dirty="0" smtClean="0">
                <a:solidFill>
                  <a:schemeClr val="hlink"/>
                </a:solidFill>
                <a:hlinkClick r:id="rId12" action="ppaction://hlinksldjump"/>
              </a:rPr>
              <a:t>Symbol Type</a:t>
            </a:r>
            <a:endParaRPr sz="2000" dirty="0" smtClean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u="sng" dirty="0" smtClean="0">
                <a:solidFill>
                  <a:schemeClr val="hlink"/>
                </a:solidFill>
                <a:hlinkClick r:id="rId13" action="ppaction://hlinksldjump"/>
              </a:rPr>
              <a:t>Iterators</a:t>
            </a: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u="sng" dirty="0">
                <a:solidFill>
                  <a:schemeClr val="hlink"/>
                </a:solidFill>
                <a:hlinkClick r:id="rId14" action="ppaction://hlinksldjump"/>
              </a:rPr>
              <a:t>Generators</a:t>
            </a: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u="sng" dirty="0">
                <a:solidFill>
                  <a:schemeClr val="hlink"/>
                </a:solidFill>
                <a:hlinkClick r:id="rId15" action="ppaction://hlinksldjump"/>
              </a:rPr>
              <a:t>Map/Set &amp; </a:t>
            </a:r>
            <a:r>
              <a:rPr lang="en-US" sz="2000" u="sng" dirty="0" err="1">
                <a:solidFill>
                  <a:schemeClr val="hlink"/>
                </a:solidFill>
                <a:hlinkClick r:id="rId15" action="ppaction://hlinksldjump"/>
              </a:rPr>
              <a:t>WeakMap</a:t>
            </a:r>
            <a:r>
              <a:rPr lang="en-US" sz="2000" u="sng" dirty="0">
                <a:solidFill>
                  <a:schemeClr val="hlink"/>
                </a:solidFill>
                <a:hlinkClick r:id="rId15" action="ppaction://hlinksldjump"/>
              </a:rPr>
              <a:t>/</a:t>
            </a:r>
            <a:r>
              <a:rPr lang="en-US" sz="2000" u="sng" dirty="0" err="1">
                <a:solidFill>
                  <a:schemeClr val="hlink"/>
                </a:solidFill>
                <a:hlinkClick r:id="rId15" action="ppaction://hlinksldjump"/>
              </a:rPr>
              <a:t>WeakSet</a:t>
            </a: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u="sng" dirty="0">
                <a:solidFill>
                  <a:schemeClr val="hlink"/>
                </a:solidFill>
                <a:hlinkClick r:id="rId16" action="ppaction://hlinksldjump"/>
              </a:rPr>
              <a:t>Typed Arrays</a:t>
            </a: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u="sng" dirty="0">
                <a:solidFill>
                  <a:schemeClr val="hlink"/>
                </a:solidFill>
                <a:hlinkClick r:id="rId17" action="ppaction://hlinksldjump"/>
              </a:rPr>
              <a:t>New Built-In Methods</a:t>
            </a: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u="sng" dirty="0">
                <a:solidFill>
                  <a:schemeClr val="hlink"/>
                </a:solidFill>
                <a:hlinkClick r:id="rId18" action="ppaction://hlinksldjump"/>
              </a:rPr>
              <a:t>Promises</a:t>
            </a: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u="sng" dirty="0">
                <a:solidFill>
                  <a:schemeClr val="hlink"/>
                </a:solidFill>
                <a:hlinkClick r:id="rId11" action="ppaction://hlinksldjump"/>
              </a:rPr>
              <a:t>Meta-Programming</a:t>
            </a: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u="sng" dirty="0">
                <a:solidFill>
                  <a:schemeClr val="hlink"/>
                </a:solidFill>
                <a:hlinkClick r:id="rId19" action="ppaction://hlinksldjump"/>
              </a:rPr>
              <a:t>Internationalization &amp; Localization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CLASS INHERITANCE</a:t>
            </a:r>
            <a:endParaRPr/>
          </a:p>
        </p:txBody>
      </p:sp>
      <p:sp>
        <p:nvSpPr>
          <p:cNvPr id="767" name="Google Shape;767;p50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768" name="Google Shape;768;p50"/>
          <p:cNvSpPr/>
          <p:nvPr/>
        </p:nvSpPr>
        <p:spPr>
          <a:xfrm>
            <a:off x="323528" y="1588150"/>
            <a:ext cx="3456384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ES6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Rectangle 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Shape 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constructor 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width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height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super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1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1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Circle 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Shape 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constructor 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radius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super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1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1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sp>
        <p:nvSpPr>
          <p:cNvPr id="769" name="Google Shape;769;p50"/>
          <p:cNvSpPr txBox="1"/>
          <p:nvPr/>
        </p:nvSpPr>
        <p:spPr>
          <a:xfrm>
            <a:off x="2051720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0"/>
          <p:cNvSpPr/>
          <p:nvPr/>
        </p:nvSpPr>
        <p:spPr>
          <a:xfrm>
            <a:off x="3923928" y="1578625"/>
            <a:ext cx="4896544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ES5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Rectangle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function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width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height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(this,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Rectangle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Rectangle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Rectangle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Circle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function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radius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(this,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1" name="Google Shape;771;p50"/>
          <p:cNvSpPr txBox="1"/>
          <p:nvPr/>
        </p:nvSpPr>
        <p:spPr>
          <a:xfrm>
            <a:off x="7164288" y="1431736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CLASS INHERITANCE</a:t>
            </a:r>
            <a:endParaRPr/>
          </a:p>
        </p:txBody>
      </p:sp>
      <p:sp>
        <p:nvSpPr>
          <p:cNvPr id="778" name="Google Shape;778;p51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779" name="Google Shape;779;p51"/>
          <p:cNvSpPr/>
          <p:nvPr/>
        </p:nvSpPr>
        <p:spPr>
          <a:xfrm>
            <a:off x="323528" y="1588150"/>
            <a:ext cx="8568952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calculatorMixin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Base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extends Base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calc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randomizerMixin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Base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extends Base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randomize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Foo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Bar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calculatorMixin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randomizerMixin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0" name="Google Shape;780;p51"/>
          <p:cNvSpPr txBox="1"/>
          <p:nvPr/>
        </p:nvSpPr>
        <p:spPr>
          <a:xfrm>
            <a:off x="7164288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2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STATIC MEMBERS</a:t>
            </a:r>
            <a:endParaRPr/>
          </a:p>
        </p:txBody>
      </p:sp>
      <p:sp>
        <p:nvSpPr>
          <p:cNvPr id="787" name="Google Shape;787;p52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788" name="Google Shape;788;p52"/>
          <p:cNvSpPr/>
          <p:nvPr/>
        </p:nvSpPr>
        <p:spPr>
          <a:xfrm>
            <a:off x="323528" y="1588150"/>
            <a:ext cx="4104456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ES6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Rectangle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Shape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static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defaultRectangle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Rectangle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"default"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Circle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Shape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static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defaultCircle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Circle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"default"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defRectangle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30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Rectangle</a:t>
            </a:r>
            <a:r>
              <a:rPr lang="en-US" sz="1300" dirty="0" err="1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defaultRectangle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defCircle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defaultCircle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300" dirty="0"/>
          </a:p>
        </p:txBody>
      </p:sp>
      <p:sp>
        <p:nvSpPr>
          <p:cNvPr id="789" name="Google Shape;789;p52"/>
          <p:cNvSpPr txBox="1"/>
          <p:nvPr/>
        </p:nvSpPr>
        <p:spPr>
          <a:xfrm>
            <a:off x="2771800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52"/>
          <p:cNvSpPr/>
          <p:nvPr/>
        </p:nvSpPr>
        <p:spPr>
          <a:xfrm>
            <a:off x="4572000" y="1578625"/>
            <a:ext cx="4248472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ES5 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Rectangle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function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width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height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Rectangle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defaultRectangle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function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Rectangle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"default"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Circle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function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width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height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defaultCircle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function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Circle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"default"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defRectangle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Rectangle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defaultRectangle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defCircle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defaultCircle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3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1" name="Google Shape;791;p52"/>
          <p:cNvSpPr txBox="1"/>
          <p:nvPr/>
        </p:nvSpPr>
        <p:spPr>
          <a:xfrm>
            <a:off x="7164288" y="1431736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4"/>
          <p:cNvSpPr txBox="1">
            <a:spLocks noGrp="1"/>
          </p:cNvSpPr>
          <p:nvPr>
            <p:ph type="body" idx="1"/>
          </p:nvPr>
        </p:nvSpPr>
        <p:spPr>
          <a:xfrm>
            <a:off x="539552" y="3429000"/>
            <a:ext cx="3960440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</a:pPr>
            <a:r>
              <a:rPr lang="en-US" b="1"/>
              <a:t>SYMBOL TYPE</a:t>
            </a:r>
            <a:endParaRPr/>
          </a:p>
        </p:txBody>
      </p:sp>
      <p:sp>
        <p:nvSpPr>
          <p:cNvPr id="809" name="Google Shape;809;p54"/>
          <p:cNvSpPr txBox="1">
            <a:spLocks noGrp="1"/>
          </p:cNvSpPr>
          <p:nvPr>
            <p:ph type="body" idx="2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Symbol Type, Global Symbols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5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SYMBOL TYPE</a:t>
            </a:r>
            <a:endParaRPr/>
          </a:p>
        </p:txBody>
      </p:sp>
      <p:sp>
        <p:nvSpPr>
          <p:cNvPr id="816" name="Google Shape;816;p55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817" name="Google Shape;817;p55"/>
          <p:cNvSpPr/>
          <p:nvPr/>
        </p:nvSpPr>
        <p:spPr>
          <a:xfrm>
            <a:off x="323528" y="1588150"/>
            <a:ext cx="8496944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6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6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!== Symbol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6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sym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Symbol</a:t>
            </a: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6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600" dirty="0" err="1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TypeError</a:t>
            </a:r>
            <a:endParaRPr sz="1600" dirty="0">
              <a:solidFill>
                <a:srgbClr val="708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bar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typeof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 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"symbol"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typeof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bar 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"symbol"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{};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bar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"bar"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{}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keys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[]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getOwnPropertyNames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[]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getOwnPropertySymbols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[ foo, bar ]</a:t>
            </a:r>
            <a:endParaRPr sz="16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8" name="Google Shape;818;p55"/>
          <p:cNvSpPr txBox="1"/>
          <p:nvPr/>
        </p:nvSpPr>
        <p:spPr>
          <a:xfrm>
            <a:off x="7020272" y="1434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GLOBAL SYMBOLS</a:t>
            </a:r>
            <a:endParaRPr/>
          </a:p>
        </p:txBody>
      </p:sp>
      <p:sp>
        <p:nvSpPr>
          <p:cNvPr id="825" name="Google Shape;825;p56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826" name="Google Shape;826;p56"/>
          <p:cNvSpPr/>
          <p:nvPr/>
        </p:nvSpPr>
        <p:spPr>
          <a:xfrm>
            <a:off x="323528" y="1588150"/>
            <a:ext cx="8496944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6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6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.for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.for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.for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bar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.for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bar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keyFor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keyFor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bar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6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bar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typeof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 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"symbol"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typeof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bar 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"symbol"</a:t>
            </a:r>
            <a:r>
              <a:rPr lang="en-US" sz="16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7" name="Google Shape;827;p56"/>
          <p:cNvSpPr txBox="1"/>
          <p:nvPr/>
        </p:nvSpPr>
        <p:spPr>
          <a:xfrm>
            <a:off x="7113280" y="1434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7"/>
          <p:cNvSpPr txBox="1">
            <a:spLocks noGrp="1"/>
          </p:cNvSpPr>
          <p:nvPr>
            <p:ph type="body" idx="1"/>
          </p:nvPr>
        </p:nvSpPr>
        <p:spPr>
          <a:xfrm>
            <a:off x="539552" y="3429000"/>
            <a:ext cx="3960440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</a:pPr>
            <a:r>
              <a:rPr lang="en-US" b="1"/>
              <a:t>ITERATORS</a:t>
            </a:r>
            <a:endParaRPr/>
          </a:p>
        </p:txBody>
      </p:sp>
      <p:sp>
        <p:nvSpPr>
          <p:cNvPr id="834" name="Google Shape;834;p57"/>
          <p:cNvSpPr txBox="1">
            <a:spLocks noGrp="1"/>
          </p:cNvSpPr>
          <p:nvPr>
            <p:ph type="body" idx="2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 smtClean="0"/>
              <a:t>Iterator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8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ITERATOR &amp; FOR-OF OPERATOR</a:t>
            </a:r>
            <a:endParaRPr/>
          </a:p>
        </p:txBody>
      </p:sp>
      <p:sp>
        <p:nvSpPr>
          <p:cNvPr id="841" name="Google Shape;841;p58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842" name="Google Shape;842;p58"/>
          <p:cNvSpPr/>
          <p:nvPr/>
        </p:nvSpPr>
        <p:spPr>
          <a:xfrm>
            <a:off x="323528" y="1588150"/>
            <a:ext cx="4608512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iterable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protocol (Method @@iterator)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]()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//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iterator protocol</a:t>
            </a: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next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 = 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pre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done: false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value: cur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(let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break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console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3" name="Google Shape;843;p58"/>
          <p:cNvSpPr txBox="1"/>
          <p:nvPr/>
        </p:nvSpPr>
        <p:spPr>
          <a:xfrm>
            <a:off x="2771800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8"/>
          <p:cNvSpPr/>
          <p:nvPr/>
        </p:nvSpPr>
        <p:spPr>
          <a:xfrm>
            <a:off x="5148064" y="1578625"/>
            <a:ext cx="3672408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ES5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fibonacci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next: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(function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tmp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pre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cur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tmp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})()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(;;)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break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console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5" name="Google Shape;845;p58"/>
          <p:cNvSpPr txBox="1"/>
          <p:nvPr/>
        </p:nvSpPr>
        <p:spPr>
          <a:xfrm>
            <a:off x="7164288" y="1431736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9"/>
          <p:cNvSpPr txBox="1">
            <a:spLocks noGrp="1"/>
          </p:cNvSpPr>
          <p:nvPr>
            <p:ph type="body" idx="1"/>
          </p:nvPr>
        </p:nvSpPr>
        <p:spPr>
          <a:xfrm>
            <a:off x="503136" y="2214144"/>
            <a:ext cx="4248472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</a:pPr>
            <a:r>
              <a:rPr lang="en-US" b="1"/>
              <a:t>GENERATORS</a:t>
            </a:r>
            <a:endParaRPr/>
          </a:p>
        </p:txBody>
      </p:sp>
      <p:sp>
        <p:nvSpPr>
          <p:cNvPr id="852" name="Google Shape;852;p59"/>
          <p:cNvSpPr txBox="1">
            <a:spLocks noGrp="1"/>
          </p:cNvSpPr>
          <p:nvPr>
            <p:ph type="body" idx="2"/>
          </p:nvPr>
        </p:nvSpPr>
        <p:spPr>
          <a:xfrm>
            <a:off x="827584" y="4725144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Generator Function, Iterator Protocol;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Generator Function, Direct Use;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Generator Matching;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Generator Methods.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0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/>
              <a:t>GENERATOR FUNCTION</a:t>
            </a:r>
            <a:endParaRPr/>
          </a:p>
        </p:txBody>
      </p:sp>
      <p:sp>
        <p:nvSpPr>
          <p:cNvPr id="859" name="Google Shape;859;p60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860" name="Google Shape;860;p60"/>
          <p:cNvSpPr/>
          <p:nvPr/>
        </p:nvSpPr>
        <p:spPr>
          <a:xfrm>
            <a:off x="323528" y="1588150"/>
            <a:ext cx="8568952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400" i="1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idMaker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idMaker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0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1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2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undefined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...</a:t>
            </a: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60"/>
          <p:cNvSpPr txBox="1"/>
          <p:nvPr/>
        </p:nvSpPr>
        <p:spPr>
          <a:xfrm>
            <a:off x="7092280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>
            <a:spLocks noGrp="1"/>
          </p:cNvSpPr>
          <p:nvPr>
            <p:ph type="body" idx="1"/>
          </p:nvPr>
        </p:nvSpPr>
        <p:spPr>
          <a:xfrm>
            <a:off x="539552" y="3429000"/>
            <a:ext cx="4305164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</a:pPr>
            <a:r>
              <a:rPr lang="en-US" b="1" dirty="0" smtClean="0"/>
              <a:t>INHERITANCE</a:t>
            </a:r>
            <a:endParaRPr dirty="0"/>
          </a:p>
        </p:txBody>
      </p:sp>
      <p:sp>
        <p:nvSpPr>
          <p:cNvPr id="698" name="Google Shape;698;p43"/>
          <p:cNvSpPr txBox="1">
            <a:spLocks noGrp="1"/>
          </p:cNvSpPr>
          <p:nvPr>
            <p:ph type="body" idx="2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 smtClean="0"/>
              <a:t>Class </a:t>
            </a:r>
            <a:r>
              <a:rPr lang="en-US" dirty="0" err="1" smtClean="0"/>
              <a:t>vs</a:t>
            </a:r>
            <a:r>
              <a:rPr lang="en-US" dirty="0" smtClean="0"/>
              <a:t> Prototype, Functional, Prototypical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782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1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YIELD*</a:t>
            </a:r>
            <a:endParaRPr/>
          </a:p>
        </p:txBody>
      </p:sp>
      <p:sp>
        <p:nvSpPr>
          <p:cNvPr id="868" name="Google Shape;868;p61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869" name="Google Shape;869;p61"/>
          <p:cNvSpPr/>
          <p:nvPr/>
        </p:nvSpPr>
        <p:spPr>
          <a:xfrm>
            <a:off x="323528" y="1588150"/>
            <a:ext cx="8568952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anotherGenerator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77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generator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anotherGenerator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77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generator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10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11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12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13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20</a:t>
            </a: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0" name="Google Shape;870;p61"/>
          <p:cNvSpPr txBox="1"/>
          <p:nvPr/>
        </p:nvSpPr>
        <p:spPr>
          <a:xfrm>
            <a:off x="7092280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3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RETURN STATEMENT IN A GENERATOR</a:t>
            </a:r>
            <a:endParaRPr/>
          </a:p>
        </p:txBody>
      </p:sp>
      <p:sp>
        <p:nvSpPr>
          <p:cNvPr id="886" name="Google Shape;886;p63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887" name="Google Shape;887;p63"/>
          <p:cNvSpPr/>
          <p:nvPr/>
        </p:nvSpPr>
        <p:spPr>
          <a:xfrm>
            <a:off x="323528" y="1588150"/>
            <a:ext cx="8568952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yieldAndReturn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 return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"R"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"unreachable"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77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 </a:t>
            </a:r>
            <a:r>
              <a:rPr lang="en-US" sz="14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yieldAndReturn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{ value: "Y", done: false }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{ value: "R", done: true }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gen</a:t>
            </a:r>
            <a:r>
              <a:rPr lang="en-US" sz="14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{ value: undefined, done: true }</a:t>
            </a: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8" name="Google Shape;888;p63"/>
          <p:cNvSpPr txBox="1"/>
          <p:nvPr/>
        </p:nvSpPr>
        <p:spPr>
          <a:xfrm>
            <a:off x="7092280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4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GENERATOR FUNCTION: ITERATOR PROTOCOL</a:t>
            </a:r>
            <a:endParaRPr/>
          </a:p>
        </p:txBody>
      </p:sp>
      <p:sp>
        <p:nvSpPr>
          <p:cNvPr id="895" name="Google Shape;895;p64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896" name="Google Shape;896;p64"/>
          <p:cNvSpPr/>
          <p:nvPr/>
        </p:nvSpPr>
        <p:spPr>
          <a:xfrm>
            <a:off x="323528" y="1588150"/>
            <a:ext cx="4104456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*[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]()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let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for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(;;)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 = 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pre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yield cur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(let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break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console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7" name="Google Shape;897;p64"/>
          <p:cNvSpPr txBox="1"/>
          <p:nvPr/>
        </p:nvSpPr>
        <p:spPr>
          <a:xfrm>
            <a:off x="2771800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4"/>
          <p:cNvSpPr/>
          <p:nvPr/>
        </p:nvSpPr>
        <p:spPr>
          <a:xfrm>
            <a:off x="4572000" y="1578625"/>
            <a:ext cx="4248472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ES5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next: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(function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pre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cur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};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})()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(;;)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break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console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9" name="Google Shape;899;p64"/>
          <p:cNvSpPr txBox="1"/>
          <p:nvPr/>
        </p:nvSpPr>
        <p:spPr>
          <a:xfrm>
            <a:off x="7164288" y="1431736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5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GENERATOR MATCHING</a:t>
            </a:r>
            <a:endParaRPr/>
          </a:p>
        </p:txBody>
      </p:sp>
      <p:sp>
        <p:nvSpPr>
          <p:cNvPr id="906" name="Google Shape;906;p65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23528" y="1588150"/>
            <a:ext cx="8568952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8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function*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8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ru-RU" sz="18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ru-RU" sz="1800" dirty="0" smtClean="0">
                <a:ea typeface="Consolas"/>
              </a:rPr>
              <a:t> </a:t>
            </a:r>
            <a:r>
              <a:rPr lang="en-US" sz="18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8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(let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 </a:t>
            </a:r>
            <a:r>
              <a:rPr lang="en-US" sz="18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 ...</a:t>
            </a:r>
            <a:r>
              <a:rPr lang="en-US" sz="1800" dirty="0" smtClean="0">
                <a:ea typeface="Consolas"/>
              </a:rPr>
              <a:t> </a:t>
            </a:r>
            <a:r>
              <a:rPr lang="en-US" sz="18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8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numbers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-US" sz="18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-US" sz="18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-US" sz="18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-US" sz="18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others 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US" sz="18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8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/>
          </a:p>
        </p:txBody>
      </p:sp>
      <p:sp>
        <p:nvSpPr>
          <p:cNvPr id="908" name="Google Shape;908;p65"/>
          <p:cNvSpPr txBox="1"/>
          <p:nvPr/>
        </p:nvSpPr>
        <p:spPr>
          <a:xfrm>
            <a:off x="7164288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6"/>
          <p:cNvSpPr txBox="1">
            <a:spLocks noGrp="1"/>
          </p:cNvSpPr>
          <p:nvPr>
            <p:ph type="body" idx="1"/>
          </p:nvPr>
        </p:nvSpPr>
        <p:spPr>
          <a:xfrm>
            <a:off x="539552" y="2636912"/>
            <a:ext cx="6192688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</a:pPr>
            <a:r>
              <a:rPr lang="en-US" b="1"/>
              <a:t>MAP/SET &amp; WEAKMAP/WEAKSET</a:t>
            </a:r>
            <a:endParaRPr/>
          </a:p>
        </p:txBody>
      </p:sp>
      <p:sp>
        <p:nvSpPr>
          <p:cNvPr id="915" name="Google Shape;915;p66"/>
          <p:cNvSpPr txBox="1">
            <a:spLocks noGrp="1"/>
          </p:cNvSpPr>
          <p:nvPr>
            <p:ph type="body" idx="2"/>
          </p:nvPr>
        </p:nvSpPr>
        <p:spPr>
          <a:xfrm>
            <a:off x="864000" y="5147912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Set Data-Structure;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Map Data-Structure;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Weak-Link Data-Structures.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7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SET DATA-STRUCTURE</a:t>
            </a:r>
            <a:endParaRPr/>
          </a:p>
        </p:txBody>
      </p:sp>
      <p:sp>
        <p:nvSpPr>
          <p:cNvPr id="922" name="Google Shape;922;p67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923" name="Google Shape;923;p67"/>
          <p:cNvSpPr/>
          <p:nvPr/>
        </p:nvSpPr>
        <p:spPr>
          <a:xfrm>
            <a:off x="323528" y="1525434"/>
            <a:ext cx="8496944" cy="21195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ES6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new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Set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"goodbye"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has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(let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key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()) { </a:t>
            </a:r>
            <a:r>
              <a:rPr lang="en-US" sz="13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insertion order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console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4" name="Google Shape;924;p67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7"/>
          <p:cNvSpPr/>
          <p:nvPr/>
        </p:nvSpPr>
        <p:spPr>
          <a:xfrm>
            <a:off x="323528" y="3933056"/>
            <a:ext cx="8496944" cy="23306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ES5 </a:t>
            </a: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{};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"goodbye"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length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key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arbitrary order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if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hasOwnProperty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console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12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6" name="Google Shape;926;p67"/>
          <p:cNvSpPr txBox="1"/>
          <p:nvPr/>
        </p:nvSpPr>
        <p:spPr>
          <a:xfrm>
            <a:off x="6948264" y="3748391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8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MAP DATA-STRUCTURE</a:t>
            </a:r>
            <a:endParaRPr/>
          </a:p>
        </p:txBody>
      </p:sp>
      <p:sp>
        <p:nvSpPr>
          <p:cNvPr id="933" name="Google Shape;933;p68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934" name="Google Shape;934;p68"/>
          <p:cNvSpPr/>
          <p:nvPr/>
        </p:nvSpPr>
        <p:spPr>
          <a:xfrm>
            <a:off x="323528" y="1588150"/>
            <a:ext cx="4104456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b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new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Map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34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34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(let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key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entries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()){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console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5" name="Google Shape;935;p68"/>
          <p:cNvSpPr txBox="1"/>
          <p:nvPr/>
        </p:nvSpPr>
        <p:spPr>
          <a:xfrm>
            <a:off x="2771800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8"/>
          <p:cNvSpPr/>
          <p:nvPr/>
        </p:nvSpPr>
        <p:spPr>
          <a:xfrm>
            <a:off x="4572000" y="1578625"/>
            <a:ext cx="4248472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ES5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{};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i="1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no equivalent in ES5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1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i="1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no equivalent in ES5 </a:t>
            </a:r>
            <a:endParaRPr sz="1400" i="1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no equivalent in ES5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keys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length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if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hasOwnProperty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console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7" name="Google Shape;937;p68"/>
          <p:cNvSpPr txBox="1"/>
          <p:nvPr/>
        </p:nvSpPr>
        <p:spPr>
          <a:xfrm>
            <a:off x="7164288" y="1431736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9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WEAK-LINK DATA-STRUCTURES</a:t>
            </a:r>
            <a:endParaRPr/>
          </a:p>
        </p:txBody>
      </p:sp>
      <p:sp>
        <p:nvSpPr>
          <p:cNvPr id="944" name="Google Shape;944;p69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945" name="Google Shape;945;p69"/>
          <p:cNvSpPr/>
          <p:nvPr/>
        </p:nvSpPr>
        <p:spPr>
          <a:xfrm>
            <a:off x="323528" y="1588150"/>
            <a:ext cx="8496944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600" dirty="0" smtClean="0">
                <a:solidFill>
                  <a:srgbClr val="70809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 smtClean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708090"/>
                </a:solidFill>
                <a:latin typeface="Consolas" panose="020B0609020204030204" pitchFamily="49" charset="0"/>
              </a:rPr>
              <a:t>ES6</a:t>
            </a:r>
            <a:endParaRPr lang="ru-RU" sz="1600" dirty="0" smtClean="0">
              <a:solidFill>
                <a:srgbClr val="0077AA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 smtClean="0">
                <a:solidFill>
                  <a:srgbClr val="0077AA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visitedSet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67F5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77AA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WeakSet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ru-RU" sz="16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 smtClean="0">
                <a:solidFill>
                  <a:srgbClr val="0077AA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john </a:t>
            </a:r>
            <a:r>
              <a:rPr lang="en-US" sz="1600" dirty="0">
                <a:solidFill>
                  <a:srgbClr val="A67F5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name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69900"/>
                </a:solidFill>
                <a:latin typeface="Consolas" panose="020B0609020204030204" pitchFamily="49" charset="0"/>
              </a:rPr>
              <a:t>"John"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};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ru-RU" sz="16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 smtClean="0">
                <a:solidFill>
                  <a:srgbClr val="0077AA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pete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67F5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name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69900"/>
                </a:solidFill>
                <a:latin typeface="Consolas" panose="020B0609020204030204" pitchFamily="49" charset="0"/>
              </a:rPr>
              <a:t>"Pete"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};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ru-RU" sz="16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 smtClean="0">
                <a:solidFill>
                  <a:srgbClr val="0077AA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mary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67F5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name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69900"/>
                </a:solidFill>
                <a:latin typeface="Consolas" panose="020B0609020204030204" pitchFamily="49" charset="0"/>
              </a:rPr>
              <a:t>"Mary"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};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ru-RU" sz="16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endParaRPr lang="ru-RU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visitedSet</a:t>
            </a:r>
            <a:r>
              <a:rPr lang="en-US" sz="160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john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8090"/>
                </a:solidFill>
                <a:latin typeface="Consolas" panose="020B0609020204030204" pitchFamily="49" charset="0"/>
              </a:rPr>
              <a:t>// John </a:t>
            </a:r>
            <a:r>
              <a:rPr lang="en-US" sz="1600" dirty="0" smtClean="0">
                <a:solidFill>
                  <a:srgbClr val="708090"/>
                </a:solidFill>
                <a:latin typeface="Consolas" panose="020B0609020204030204" pitchFamily="49" charset="0"/>
              </a:rPr>
              <a:t>visited</a:t>
            </a:r>
            <a:r>
              <a:rPr lang="ru-RU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lvl="0"/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visitedSet</a:t>
            </a:r>
            <a:r>
              <a:rPr lang="en-US" sz="160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pete</a:t>
            </a:r>
            <a:r>
              <a:rPr lang="en-US" sz="16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en-US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708090"/>
                </a:solidFill>
                <a:latin typeface="Consolas" panose="020B0609020204030204" pitchFamily="49" charset="0"/>
              </a:rPr>
              <a:t>// Pete visited</a:t>
            </a:r>
            <a:endParaRPr lang="ru-RU" sz="16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visitedSet</a:t>
            </a:r>
            <a:r>
              <a:rPr lang="en-US" sz="160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john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8090"/>
                </a:solidFill>
                <a:latin typeface="Consolas" panose="020B0609020204030204" pitchFamily="49" charset="0"/>
              </a:rPr>
              <a:t>// John </a:t>
            </a:r>
            <a:r>
              <a:rPr lang="en-US" sz="1600" dirty="0" smtClean="0">
                <a:solidFill>
                  <a:srgbClr val="708090"/>
                </a:solidFill>
                <a:latin typeface="Consolas" panose="020B0609020204030204" pitchFamily="49" charset="0"/>
              </a:rPr>
              <a:t>visited again</a:t>
            </a:r>
            <a:endParaRPr lang="ru-RU" sz="1600" dirty="0" smtClean="0">
              <a:solidFill>
                <a:srgbClr val="708090"/>
              </a:solidFill>
              <a:latin typeface="Consolas" panose="020B0609020204030204" pitchFamily="49" charset="0"/>
            </a:endParaRPr>
          </a:p>
          <a:p>
            <a:pPr lvl="0"/>
            <a:endParaRPr lang="ru-RU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visitedSet</a:t>
            </a:r>
            <a:r>
              <a:rPr lang="en-US" sz="160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has</a:t>
            </a:r>
            <a:r>
              <a:rPr lang="en-US" sz="16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john</a:t>
            </a:r>
            <a:r>
              <a:rPr lang="en-US" sz="16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en-US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809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smtClean="0">
                <a:solidFill>
                  <a:srgbClr val="708090"/>
                </a:solidFill>
                <a:latin typeface="Consolas" panose="020B0609020204030204" pitchFamily="49" charset="0"/>
              </a:rPr>
              <a:t>true</a:t>
            </a:r>
            <a:endParaRPr lang="ru-RU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visitedSet</a:t>
            </a:r>
            <a:r>
              <a:rPr lang="en-US" sz="160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has</a:t>
            </a:r>
            <a:r>
              <a:rPr lang="en-US" sz="16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mary</a:t>
            </a:r>
            <a:r>
              <a:rPr lang="en-US" sz="16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en-US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8090"/>
                </a:solidFill>
                <a:latin typeface="Consolas" panose="020B0609020204030204" pitchFamily="49" charset="0"/>
              </a:rPr>
              <a:t>// false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ru-RU" sz="16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endParaRPr lang="ru-RU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john </a:t>
            </a:r>
            <a:r>
              <a:rPr lang="en-US" sz="1600" dirty="0">
                <a:solidFill>
                  <a:srgbClr val="A67F5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77AA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lang="en-US" sz="16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visitedSet</a:t>
            </a:r>
            <a:r>
              <a:rPr 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has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john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708090"/>
                </a:solidFill>
                <a:latin typeface="Consolas" panose="020B0609020204030204" pitchFamily="49" charset="0"/>
              </a:rPr>
              <a:t>// false</a:t>
            </a:r>
            <a:endParaRPr lang="en-US" sz="1600" dirty="0" smtClean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0"/>
            <a:endParaRPr lang="en-US" sz="16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0"/>
            <a:endParaRPr sz="1600" dirty="0"/>
          </a:p>
        </p:txBody>
      </p:sp>
      <p:sp>
        <p:nvSpPr>
          <p:cNvPr id="946" name="Google Shape;946;p69"/>
          <p:cNvSpPr txBox="1"/>
          <p:nvPr/>
        </p:nvSpPr>
        <p:spPr>
          <a:xfrm>
            <a:off x="7092280" y="1434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0"/>
          <p:cNvSpPr txBox="1">
            <a:spLocks noGrp="1"/>
          </p:cNvSpPr>
          <p:nvPr>
            <p:ph type="body" idx="1"/>
          </p:nvPr>
        </p:nvSpPr>
        <p:spPr>
          <a:xfrm>
            <a:off x="539552" y="3429000"/>
            <a:ext cx="4896544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</a:pPr>
            <a:r>
              <a:rPr lang="en-US" b="1"/>
              <a:t>TYPED ARRAYS</a:t>
            </a:r>
            <a:endParaRPr/>
          </a:p>
        </p:txBody>
      </p:sp>
      <p:sp>
        <p:nvSpPr>
          <p:cNvPr id="953" name="Google Shape;953;p70"/>
          <p:cNvSpPr txBox="1">
            <a:spLocks noGrp="1"/>
          </p:cNvSpPr>
          <p:nvPr>
            <p:ph type="body" idx="2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Typed Arrays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1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TYPED ARRAYS</a:t>
            </a:r>
            <a:endParaRPr/>
          </a:p>
        </p:txBody>
      </p:sp>
      <p:sp>
        <p:nvSpPr>
          <p:cNvPr id="960" name="Google Shape;960;p71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961" name="Google Shape;961;p71"/>
          <p:cNvSpPr/>
          <p:nvPr/>
        </p:nvSpPr>
        <p:spPr>
          <a:xfrm>
            <a:off x="467544" y="1435178"/>
            <a:ext cx="8208911" cy="487414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62" name="Google Shape;96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3" y="1507186"/>
            <a:ext cx="8028118" cy="47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 IS AN ABSTRACTION</a:t>
            </a:r>
            <a:endParaRPr lang="ru-RU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 dirty="0"/>
          </a:p>
        </p:txBody>
      </p:sp>
      <p:pic>
        <p:nvPicPr>
          <p:cNvPr id="1026" name="Picture 2" descr="HD Car Transparent Pictures, Suv Car, Sports Car, Race And Classic Cars -  Free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8" y="4558937"/>
            <a:ext cx="2779488" cy="158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uck png images, Truck png images Transparent FREE for download on  WebStockReview 2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19" y="4458264"/>
            <a:ext cx="2313305" cy="163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я со стрелкой 14"/>
          <p:cNvCxnSpPr/>
          <p:nvPr/>
        </p:nvCxnSpPr>
        <p:spPr>
          <a:xfrm flipV="1">
            <a:off x="1920240" y="3448594"/>
            <a:ext cx="535577" cy="100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 flipV="1">
            <a:off x="3997234" y="3448594"/>
            <a:ext cx="1162595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Управляющая кнопка: справка 17">
            <a:hlinkClick r:id="" action="ppaction://noaction" highlightClick="1"/>
          </p:cNvPr>
          <p:cNvSpPr/>
          <p:nvPr/>
        </p:nvSpPr>
        <p:spPr>
          <a:xfrm>
            <a:off x="2599509" y="2743200"/>
            <a:ext cx="1175657" cy="1071154"/>
          </a:xfrm>
          <a:prstGeom prst="actionButtonHel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Motorcycle Bike PNG File Download Free | PNG 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87" y="4458264"/>
            <a:ext cx="2412384" cy="161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Прямая со стрелкой 19"/>
          <p:cNvCxnSpPr/>
          <p:nvPr/>
        </p:nvCxnSpPr>
        <p:spPr>
          <a:xfrm flipH="1" flipV="1">
            <a:off x="6032241" y="1811996"/>
            <a:ext cx="1757655" cy="211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3187337" y="1789612"/>
            <a:ext cx="809897" cy="726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Управляющая кнопка: справка 27">
            <a:hlinkClick r:id="" action="ppaction://noaction" highlightClick="1"/>
          </p:cNvPr>
          <p:cNvSpPr/>
          <p:nvPr/>
        </p:nvSpPr>
        <p:spPr>
          <a:xfrm>
            <a:off x="4514878" y="1344874"/>
            <a:ext cx="1175657" cy="1071154"/>
          </a:xfrm>
          <a:prstGeom prst="actionButtonHelp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8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2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TYPED ARRAYS: ARRAY BUFFER</a:t>
            </a:r>
            <a:r>
              <a:rPr lang="en-US"/>
              <a:t> </a:t>
            </a:r>
            <a:endParaRPr/>
          </a:p>
        </p:txBody>
      </p:sp>
      <p:sp>
        <p:nvSpPr>
          <p:cNvPr id="969" name="Google Shape;969;p72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970" name="Google Shape;970;p72"/>
          <p:cNvSpPr/>
          <p:nvPr/>
        </p:nvSpPr>
        <p:spPr>
          <a:xfrm>
            <a:off x="323528" y="1588150"/>
            <a:ext cx="8496944" cy="68872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1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buffer </a:t>
            </a:r>
            <a:r>
              <a:rPr lang="en-US" sz="11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ArrayBuffer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lvl="0"/>
            <a:r>
              <a:rPr lang="en-US" sz="11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view </a:t>
            </a:r>
            <a:r>
              <a:rPr lang="en-US" sz="11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Int32Array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1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1" name="Google Shape;971;p72"/>
          <p:cNvSpPr txBox="1"/>
          <p:nvPr/>
        </p:nvSpPr>
        <p:spPr>
          <a:xfrm>
            <a:off x="7164288" y="1434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708920"/>
            <a:ext cx="7599938" cy="295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4"/>
          <p:cNvSpPr txBox="1">
            <a:spLocks noGrp="1"/>
          </p:cNvSpPr>
          <p:nvPr>
            <p:ph type="body" idx="1"/>
          </p:nvPr>
        </p:nvSpPr>
        <p:spPr>
          <a:xfrm>
            <a:off x="539552" y="260648"/>
            <a:ext cx="4896544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</a:pPr>
            <a:r>
              <a:rPr lang="en-US" b="1"/>
              <a:t>NEW BUILT-IN METHODS</a:t>
            </a:r>
            <a:endParaRPr/>
          </a:p>
        </p:txBody>
      </p:sp>
      <p:sp>
        <p:nvSpPr>
          <p:cNvPr id="988" name="Google Shape;988;p74"/>
          <p:cNvSpPr txBox="1">
            <a:spLocks noGrp="1"/>
          </p:cNvSpPr>
          <p:nvPr>
            <p:ph type="body" idx="2"/>
          </p:nvPr>
        </p:nvSpPr>
        <p:spPr>
          <a:xfrm>
            <a:off x="890125" y="3150471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/>
              <a:t>Object Property Assignment;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/>
              <a:t>Array Element Finding;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/>
              <a:t>String Repeating;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/>
              <a:t>String Searching;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/>
              <a:t>Number Type Checking;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/>
              <a:t>Number Safety Checking;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/>
              <a:t>Number Comparison;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dirty="0"/>
              <a:t>Number Truncation</a:t>
            </a:r>
            <a:r>
              <a:rPr lang="en-US" dirty="0" smtClean="0"/>
              <a:t>;.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5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OBJECT PROPERTY ASSIGNMENT</a:t>
            </a:r>
            <a:endParaRPr/>
          </a:p>
        </p:txBody>
      </p:sp>
      <p:sp>
        <p:nvSpPr>
          <p:cNvPr id="995" name="Google Shape;995;p75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996" name="Google Shape;996;p75"/>
          <p:cNvSpPr/>
          <p:nvPr/>
        </p:nvSpPr>
        <p:spPr>
          <a:xfrm>
            <a:off x="323528" y="1588150"/>
            <a:ext cx="4104456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 {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quux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lvl="0"/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dirty="0" smtClean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 {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foo: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bar: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lvl="0"/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dirty="0" smtClean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 {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foo: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baz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assign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src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src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quux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bar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baz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7" name="Google Shape;997;p75"/>
          <p:cNvSpPr txBox="1"/>
          <p:nvPr/>
        </p:nvSpPr>
        <p:spPr>
          <a:xfrm>
            <a:off x="2771800" y="1441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5"/>
          <p:cNvSpPr/>
          <p:nvPr/>
        </p:nvSpPr>
        <p:spPr>
          <a:xfrm>
            <a:off x="4572000" y="1578625"/>
            <a:ext cx="4248472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ES5</a:t>
            </a:r>
            <a:r>
              <a:rPr lang="en-US" sz="1400" b="1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quux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src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foo: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bar: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src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foo: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baz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keys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(function(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keys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(function(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quux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dest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baz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9" name="Google Shape;999;p75"/>
          <p:cNvSpPr txBox="1"/>
          <p:nvPr/>
        </p:nvSpPr>
        <p:spPr>
          <a:xfrm>
            <a:off x="7164288" y="1431736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6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ARRAY ELEMENT FINDING</a:t>
            </a:r>
            <a:endParaRPr/>
          </a:p>
        </p:txBody>
      </p:sp>
      <p:sp>
        <p:nvSpPr>
          <p:cNvPr id="1006" name="Google Shape;1006;p76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007" name="Google Shape;1007;p76"/>
          <p:cNvSpPr/>
          <p:nvPr/>
        </p:nvSpPr>
        <p:spPr>
          <a:xfrm>
            <a:off x="323528" y="1525434"/>
            <a:ext cx="8496944" cy="21195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2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4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findIndex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2</a:t>
            </a: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8" name="Google Shape;1008;p76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76"/>
          <p:cNvSpPr/>
          <p:nvPr/>
        </p:nvSpPr>
        <p:spPr>
          <a:xfrm>
            <a:off x="323528" y="3933056"/>
            <a:ext cx="8496944" cy="23306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400" b="1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ES5</a:t>
            </a:r>
            <a:r>
              <a:rPr lang="en-US" sz="2400" b="1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b="1" i="1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(function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})[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4 </a:t>
            </a:r>
            <a:endParaRPr sz="1400" i="1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no equivalent in ES5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0" name="Google Shape;1010;p76"/>
          <p:cNvSpPr txBox="1"/>
          <p:nvPr/>
        </p:nvSpPr>
        <p:spPr>
          <a:xfrm>
            <a:off x="6948264" y="3748391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7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STRING REPEATING</a:t>
            </a:r>
            <a:endParaRPr/>
          </a:p>
        </p:txBody>
      </p:sp>
      <p:sp>
        <p:nvSpPr>
          <p:cNvPr id="1017" name="Google Shape;1017;p77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018" name="Google Shape;1018;p77"/>
          <p:cNvSpPr/>
          <p:nvPr/>
        </p:nvSpPr>
        <p:spPr>
          <a:xfrm>
            <a:off x="323528" y="1525434"/>
            <a:ext cx="8496944" cy="21195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2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repeat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depth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repeat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  <p:sp>
        <p:nvSpPr>
          <p:cNvPr id="1019" name="Google Shape;1019;p77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77"/>
          <p:cNvSpPr/>
          <p:nvPr/>
        </p:nvSpPr>
        <p:spPr>
          <a:xfrm>
            <a:off x="323528" y="3933056"/>
            <a:ext cx="8496944" cy="23306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ES5</a:t>
            </a:r>
            <a:r>
              <a:rPr lang="en-US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depth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1" name="Google Shape;1021;p77"/>
          <p:cNvSpPr txBox="1"/>
          <p:nvPr/>
        </p:nvSpPr>
        <p:spPr>
          <a:xfrm>
            <a:off x="6948264" y="3748391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8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STRING SEARCHING</a:t>
            </a:r>
            <a:endParaRPr/>
          </a:p>
        </p:txBody>
      </p:sp>
      <p:sp>
        <p:nvSpPr>
          <p:cNvPr id="1028" name="Google Shape;1028;p78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029" name="Google Shape;1029;p78"/>
          <p:cNvSpPr/>
          <p:nvPr/>
        </p:nvSpPr>
        <p:spPr>
          <a:xfrm>
            <a:off x="323528" y="1525434"/>
            <a:ext cx="8496944" cy="21195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2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hello"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startsWith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true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endsWith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includes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"ell"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includes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"ell"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includes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"ell"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sz="140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0" name="Google Shape;1030;p78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78"/>
          <p:cNvSpPr/>
          <p:nvPr/>
        </p:nvSpPr>
        <p:spPr>
          <a:xfrm>
            <a:off x="323528" y="3933056"/>
            <a:ext cx="8496944" cy="23306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400" b="1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ES5</a:t>
            </a:r>
            <a:r>
              <a:rPr lang="en-US" sz="2400" b="1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b="1" i="1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indexOf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indexOf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true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indexOf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"ell"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!==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indexOf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"ell"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!==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true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indexOf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"ell"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!==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false</a:t>
            </a:r>
            <a:endParaRPr sz="12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2" name="Google Shape;1032;p78"/>
          <p:cNvSpPr txBox="1"/>
          <p:nvPr/>
        </p:nvSpPr>
        <p:spPr>
          <a:xfrm>
            <a:off x="6948264" y="3748391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0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NUMBER SAFETY CHECKING</a:t>
            </a:r>
            <a:endParaRPr/>
          </a:p>
        </p:txBody>
      </p:sp>
      <p:sp>
        <p:nvSpPr>
          <p:cNvPr id="1050" name="Google Shape;1050;p80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051" name="Google Shape;1051;p80"/>
          <p:cNvSpPr/>
          <p:nvPr/>
        </p:nvSpPr>
        <p:spPr>
          <a:xfrm>
            <a:off x="323528" y="1525434"/>
            <a:ext cx="8496944" cy="21195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isSafeInteger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isSafeInteger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9007199254740992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false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</p:txBody>
      </p:sp>
      <p:sp>
        <p:nvSpPr>
          <p:cNvPr id="1052" name="Google Shape;1052;p80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80"/>
          <p:cNvSpPr/>
          <p:nvPr/>
        </p:nvSpPr>
        <p:spPr>
          <a:xfrm>
            <a:off x="323528" y="3933056"/>
            <a:ext cx="8496944" cy="23306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ES5 </a:t>
            </a: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isSafeInteger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typeof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'number'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&amp;&amp;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round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&amp;&amp;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-(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pow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53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n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&amp;&amp;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-US" sz="12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pow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53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isSafeInteger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isSafeInteger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9007199254740992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false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4" name="Google Shape;1054;p80"/>
          <p:cNvSpPr txBox="1"/>
          <p:nvPr/>
        </p:nvSpPr>
        <p:spPr>
          <a:xfrm>
            <a:off x="6948264" y="3748391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1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NUMBER COMPARISON</a:t>
            </a:r>
            <a:endParaRPr/>
          </a:p>
        </p:txBody>
      </p:sp>
      <p:sp>
        <p:nvSpPr>
          <p:cNvPr id="1061" name="Google Shape;1061;p81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062" name="Google Shape;1062;p81"/>
          <p:cNvSpPr/>
          <p:nvPr/>
        </p:nvSpPr>
        <p:spPr>
          <a:xfrm>
            <a:off x="323528" y="1525434"/>
            <a:ext cx="8496944" cy="21195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false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abs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Number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EPSILON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true</a:t>
            </a:r>
            <a:endParaRPr sz="140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3" name="Google Shape;1063;p81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81"/>
          <p:cNvSpPr/>
          <p:nvPr/>
        </p:nvSpPr>
        <p:spPr>
          <a:xfrm>
            <a:off x="323528" y="3933056"/>
            <a:ext cx="8496944" cy="23306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ES5 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false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abs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220446049250313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true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5" name="Google Shape;1065;p81"/>
          <p:cNvSpPr txBox="1"/>
          <p:nvPr/>
        </p:nvSpPr>
        <p:spPr>
          <a:xfrm>
            <a:off x="6948264" y="3748391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82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NUMBER TRUNCATION</a:t>
            </a:r>
            <a:endParaRPr/>
          </a:p>
        </p:txBody>
      </p:sp>
      <p:sp>
        <p:nvSpPr>
          <p:cNvPr id="1072" name="Google Shape;1072;p82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073" name="Google Shape;1073;p82"/>
          <p:cNvSpPr/>
          <p:nvPr/>
        </p:nvSpPr>
        <p:spPr>
          <a:xfrm>
            <a:off x="323528" y="1525434"/>
            <a:ext cx="8496944" cy="21195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b="1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200" b="1" i="1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trunc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42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trunc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0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trunc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(-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-0</a:t>
            </a:r>
            <a:endParaRPr sz="140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4" name="Google Shape;1074;p82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82"/>
          <p:cNvSpPr/>
          <p:nvPr/>
        </p:nvSpPr>
        <p:spPr>
          <a:xfrm>
            <a:off x="323528" y="3933056"/>
            <a:ext cx="8496944" cy="23306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b="1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ES5 </a:t>
            </a:r>
            <a:endParaRPr sz="1200" b="1" i="1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mathTrunc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? Math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ceil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Math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mathTrunc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42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mathTrunc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0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mathTrunc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(-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1400" i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-0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6" name="Google Shape;1076;p82"/>
          <p:cNvSpPr txBox="1"/>
          <p:nvPr/>
        </p:nvSpPr>
        <p:spPr>
          <a:xfrm>
            <a:off x="6948264" y="3748391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84"/>
          <p:cNvSpPr txBox="1">
            <a:spLocks noGrp="1"/>
          </p:cNvSpPr>
          <p:nvPr>
            <p:ph type="body" idx="1"/>
          </p:nvPr>
        </p:nvSpPr>
        <p:spPr>
          <a:xfrm>
            <a:off x="539552" y="3429000"/>
            <a:ext cx="4896544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</a:pPr>
            <a:r>
              <a:rPr lang="en-US" b="1"/>
              <a:t>PROMISES</a:t>
            </a:r>
            <a:endParaRPr/>
          </a:p>
        </p:txBody>
      </p:sp>
      <p:sp>
        <p:nvSpPr>
          <p:cNvPr id="1094" name="Google Shape;1094;p84"/>
          <p:cNvSpPr txBox="1">
            <a:spLocks noGrp="1"/>
          </p:cNvSpPr>
          <p:nvPr>
            <p:ph type="body" idx="2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Promise Usage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 IS A LIE</a:t>
            </a:r>
            <a:endParaRPr lang="ru-RU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 dirty="0"/>
          </a:p>
        </p:txBody>
      </p:sp>
      <p:pic>
        <p:nvPicPr>
          <p:cNvPr id="1026" name="Picture 2" descr="HD Car Transparent Pictures, Suv Car, Sports Car, Race And Classic Cars -  Free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9" y="1554480"/>
            <a:ext cx="2779488" cy="158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uck png images, Truck png images Transparent FREE for download on  WebStockReview 2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19" y="2826657"/>
            <a:ext cx="2313305" cy="163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torcycle Bike PNG File Download Free | PNG 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87" y="4458264"/>
            <a:ext cx="2412384" cy="161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 стрелкой 3"/>
          <p:cNvCxnSpPr/>
          <p:nvPr/>
        </p:nvCxnSpPr>
        <p:spPr>
          <a:xfrm flipH="1" flipV="1">
            <a:off x="6152606" y="3788229"/>
            <a:ext cx="627017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 flipV="1">
            <a:off x="2429691" y="3135314"/>
            <a:ext cx="733031" cy="36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16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5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 dirty="0" smtClean="0"/>
              <a:t>CALLBACK HELL</a:t>
            </a:r>
            <a:endParaRPr dirty="0"/>
          </a:p>
        </p:txBody>
      </p:sp>
      <p:sp>
        <p:nvSpPr>
          <p:cNvPr id="1101" name="Google Shape;1101;p85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102" name="Google Shape;1102;p85"/>
          <p:cNvSpPr/>
          <p:nvPr/>
        </p:nvSpPr>
        <p:spPr>
          <a:xfrm>
            <a:off x="4730131" y="1514548"/>
            <a:ext cx="4183158" cy="46358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ES5</a:t>
            </a:r>
            <a:endParaRPr lang="ru-RU" sz="1200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aFun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r>
              <a:rPr lang="en-US" sz="1200" dirty="0" smtClean="0">
                <a:solidFill>
                  <a:srgbClr val="3377BB"/>
                </a:solidFill>
                <a:latin typeface="Consolas"/>
                <a:sym typeface="Consolas"/>
              </a:rPr>
              <a:t>  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some </a:t>
            </a:r>
            <a:r>
              <a:rPr lang="en-US" sz="1200" dirty="0" err="1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code</a:t>
            </a:r>
            <a:endParaRPr lang="en-US" sz="1200" dirty="0"/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ru-RU" sz="1200" dirty="0" smtClean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1200" dirty="0" smtClean="0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1200" dirty="0"/>
          </a:p>
          <a:p>
            <a:pPr lvl="0"/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bFun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, callback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r>
              <a:rPr lang="en-US" sz="1200" dirty="0">
                <a:solidFill>
                  <a:srgbClr val="3377BB"/>
                </a:solidFill>
                <a:latin typeface="Consolas"/>
                <a:sym typeface="Consolas"/>
              </a:rPr>
              <a:t>  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some 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lang="en-US" sz="1200" dirty="0"/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callback</a:t>
            </a:r>
            <a:r>
              <a:rPr lang="ru-RU" sz="1200" dirty="0" smtClean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ru-RU" sz="1200" dirty="0" smtClean="0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1200" dirty="0"/>
          </a:p>
          <a:p>
            <a:pPr lvl="0"/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lang="ru-RU"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20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aFun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(function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dataA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lang="en-US" sz="12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ru-RU" sz="1200" dirty="0" smtClean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bFun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dataA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dataB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/>
            <a:r>
              <a:rPr lang="ru-RU" sz="1200" dirty="0" smtClean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cFun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dataB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dataC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/>
            <a:r>
              <a:rPr lang="ru-RU" sz="1200" dirty="0" smtClean="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dFun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dataC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dataD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/>
            <a:r>
              <a:rPr lang="ru-RU" sz="1200" dirty="0" smtClean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eFun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dataD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 smtClean="0">
                <a:latin typeface="Consolas"/>
                <a:ea typeface="Consolas"/>
                <a:cs typeface="Consolas"/>
                <a:sym typeface="Consolas"/>
              </a:rPr>
              <a:t>dataE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what a mess</a:t>
            </a:r>
            <a:endParaRPr lang="en-US" sz="1200" dirty="0" smtClean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      })</a:t>
            </a:r>
            <a:endParaRPr lang="en-US" sz="12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    })</a:t>
            </a:r>
            <a:endParaRPr lang="en-US" sz="12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lang="en-US" sz="12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})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 dirty="0"/>
          </a:p>
        </p:txBody>
      </p:sp>
      <p:sp>
        <p:nvSpPr>
          <p:cNvPr id="9" name="Google Shape;1102;p85"/>
          <p:cNvSpPr/>
          <p:nvPr/>
        </p:nvSpPr>
        <p:spPr>
          <a:xfrm>
            <a:off x="323849" y="1514548"/>
            <a:ext cx="4256214" cy="46358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aPromise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Promise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resolve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reject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/>
          </a:p>
          <a:p>
            <a:pPr lvl="0"/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 return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resolve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1200" dirty="0" smtClea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aPromise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lang="en-US" sz="1200" dirty="0" smtClea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.then(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function(</a:t>
            </a:r>
            <a:r>
              <a:rPr lang="en-US" sz="1200" dirty="0" err="1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resultFromA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/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 .then(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function(</a:t>
            </a:r>
            <a:r>
              <a:rPr lang="en-US" sz="1200" dirty="0" err="1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resultFromB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.then(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function(</a:t>
            </a:r>
            <a:r>
              <a:rPr lang="en-US" sz="1200" dirty="0" err="1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resultFromC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then(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function(</a:t>
            </a:r>
            <a:r>
              <a:rPr lang="en-US" sz="1200" dirty="0" err="1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resultFromD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then(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function(</a:t>
            </a:r>
            <a:r>
              <a:rPr lang="en-US" sz="1200" dirty="0" err="1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resultFromE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.catch()</a:t>
            </a:r>
          </a:p>
          <a:p>
            <a:pPr lvl="0"/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  .finally();</a:t>
            </a:r>
            <a:endParaRPr lang="en-US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/>
            <a:endParaRPr lang="en-US" sz="1200" dirty="0" smtClea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" name="Google Shape;1103;p85"/>
          <p:cNvSpPr txBox="1"/>
          <p:nvPr/>
        </p:nvSpPr>
        <p:spPr>
          <a:xfrm>
            <a:off x="2718741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41;p89"/>
          <p:cNvSpPr txBox="1"/>
          <p:nvPr/>
        </p:nvSpPr>
        <p:spPr>
          <a:xfrm>
            <a:off x="7251053" y="1360659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86"/>
          <p:cNvSpPr txBox="1">
            <a:spLocks noGrp="1"/>
          </p:cNvSpPr>
          <p:nvPr>
            <p:ph type="body" idx="1"/>
          </p:nvPr>
        </p:nvSpPr>
        <p:spPr>
          <a:xfrm>
            <a:off x="539552" y="3429000"/>
            <a:ext cx="5544616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</a:pPr>
            <a:r>
              <a:rPr lang="en-US" b="1"/>
              <a:t>META-PROGRAMMING</a:t>
            </a:r>
            <a:endParaRPr/>
          </a:p>
        </p:txBody>
      </p:sp>
      <p:sp>
        <p:nvSpPr>
          <p:cNvPr id="1112" name="Google Shape;1112;p86"/>
          <p:cNvSpPr txBox="1">
            <a:spLocks noGrp="1"/>
          </p:cNvSpPr>
          <p:nvPr>
            <p:ph type="body" idx="2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Proxying, Reflection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8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PROXYING</a:t>
            </a:r>
            <a:endParaRPr/>
          </a:p>
        </p:txBody>
      </p:sp>
      <p:sp>
        <p:nvSpPr>
          <p:cNvPr id="1128" name="Google Shape;1128;p88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129" name="Google Shape;1129;p88"/>
          <p:cNvSpPr/>
          <p:nvPr/>
        </p:nvSpPr>
        <p:spPr>
          <a:xfrm>
            <a:off x="323528" y="1588150"/>
            <a:ext cx="8496944" cy="4649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validator </a:t>
            </a:r>
            <a:r>
              <a:rPr lang="en-US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prop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value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prop </a:t>
            </a:r>
            <a:r>
              <a:rPr lang="en-US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isInteger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TypeError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'The age is not an integer'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    if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value </a:t>
            </a:r>
            <a:r>
              <a:rPr lang="en-US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RangeError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'The age seems invalid'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dirty="0" err="1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prop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value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77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person </a:t>
            </a:r>
            <a:r>
              <a:rPr lang="en-US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Proxy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({},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validator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dirty="0" err="1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'young'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dirty="0" err="1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Вызовет</a:t>
            </a:r>
            <a:r>
              <a:rPr lang="en-US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исключение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300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dirty="0" err="1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Вызовет</a:t>
            </a:r>
            <a:r>
              <a:rPr lang="en-US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исключение</a:t>
            </a:r>
            <a:endParaRPr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0" name="Google Shape;1130;p88"/>
          <p:cNvSpPr txBox="1"/>
          <p:nvPr/>
        </p:nvSpPr>
        <p:spPr>
          <a:xfrm>
            <a:off x="7020272" y="1434261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89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REFLECTION</a:t>
            </a:r>
            <a:endParaRPr/>
          </a:p>
        </p:txBody>
      </p:sp>
      <p:sp>
        <p:nvSpPr>
          <p:cNvPr id="1137" name="Google Shape;1137;p89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138" name="Google Shape;1138;p89"/>
          <p:cNvSpPr/>
          <p:nvPr/>
        </p:nvSpPr>
        <p:spPr>
          <a:xfrm>
            <a:off x="323528" y="1525434"/>
            <a:ext cx="8496944" cy="21195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a: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ru-RU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defineProperty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value: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Reflect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ownKeys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[ "a", "b", Symbol(c) ]</a:t>
            </a:r>
            <a:endParaRPr sz="14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9" name="Google Shape;1139;p89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89"/>
          <p:cNvSpPr/>
          <p:nvPr/>
        </p:nvSpPr>
        <p:spPr>
          <a:xfrm>
            <a:off x="323528" y="3933056"/>
            <a:ext cx="8496944" cy="23306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ES5 </a:t>
            </a: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a: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ru-RU" sz="1400" dirty="0" smtClea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defineProperty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value: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ru-RU" sz="1400" i="1" dirty="0" smtClea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1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-US" sz="1400" dirty="0" err="1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getOwnPropertyNames</a:t>
            </a:r>
            <a:r>
              <a:rPr lang="en-US" sz="14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[ "a", "b" ]</a:t>
            </a:r>
            <a:endParaRPr sz="14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1" name="Google Shape;1141;p89"/>
          <p:cNvSpPr txBox="1"/>
          <p:nvPr/>
        </p:nvSpPr>
        <p:spPr>
          <a:xfrm>
            <a:off x="6948264" y="3748391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90"/>
          <p:cNvSpPr txBox="1">
            <a:spLocks noGrp="1"/>
          </p:cNvSpPr>
          <p:nvPr>
            <p:ph type="body" idx="1"/>
          </p:nvPr>
        </p:nvSpPr>
        <p:spPr>
          <a:xfrm>
            <a:off x="539552" y="2276872"/>
            <a:ext cx="7632848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</a:pPr>
            <a:r>
              <a:rPr lang="en-US" b="1"/>
              <a:t>INTERNATIONALIZATION &amp; LOCALIZATION</a:t>
            </a:r>
            <a:endParaRPr/>
          </a:p>
        </p:txBody>
      </p:sp>
      <p:sp>
        <p:nvSpPr>
          <p:cNvPr id="1148" name="Google Shape;1148;p90"/>
          <p:cNvSpPr txBox="1">
            <a:spLocks noGrp="1"/>
          </p:cNvSpPr>
          <p:nvPr>
            <p:ph type="body" idx="2"/>
          </p:nvPr>
        </p:nvSpPr>
        <p:spPr>
          <a:xfrm>
            <a:off x="864000" y="4787872"/>
            <a:ext cx="7056784" cy="3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Collation;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Number Formatting;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Currency Formatting;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/>
              <a:t>Date/Time Formatting.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91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COLLATION</a:t>
            </a:r>
            <a:endParaRPr/>
          </a:p>
        </p:txBody>
      </p:sp>
      <p:sp>
        <p:nvSpPr>
          <p:cNvPr id="1155" name="Google Shape;1155;p91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156" name="Google Shape;1156;p91"/>
          <p:cNvSpPr/>
          <p:nvPr/>
        </p:nvSpPr>
        <p:spPr>
          <a:xfrm>
            <a:off x="323528" y="1525434"/>
            <a:ext cx="8496944" cy="29836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ES6</a:t>
            </a:r>
            <a:endParaRPr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in German, "ä" sorts with "a" </a:t>
            </a:r>
            <a:endParaRPr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in Swedish, "ä" sorts after "z"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list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"ä"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nDE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new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Collator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dirty="0" smtClean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de“, [options]</a:t>
            </a:r>
            <a:r>
              <a:rPr lang="en-US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nSV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new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Collator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dirty="0" err="1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sv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", [options]</a:t>
            </a:r>
            <a:r>
              <a:rPr lang="en-US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/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nDE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compare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"ä"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nSV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compare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"ä"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dirty="0" smtClea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sort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nDE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compare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r>
              <a:rPr lang="en-US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[ "a", "ä", "z" ]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sort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nSV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compare</a:t>
            </a:r>
            <a:r>
              <a:rPr lang="en-US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r>
              <a:rPr lang="en-US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// [ "a", "z", "ä" ]</a:t>
            </a:r>
            <a:endParaRPr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7" name="Google Shape;1157;p91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91"/>
          <p:cNvSpPr/>
          <p:nvPr/>
        </p:nvSpPr>
        <p:spPr>
          <a:xfrm>
            <a:off x="323528" y="4869160"/>
            <a:ext cx="8496944" cy="9361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no equivalent in ES5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9" name="Google Shape;1159;p91"/>
          <p:cNvSpPr txBox="1"/>
          <p:nvPr/>
        </p:nvSpPr>
        <p:spPr>
          <a:xfrm>
            <a:off x="6948264" y="4684495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92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NUMBER FORMATTING</a:t>
            </a:r>
            <a:endParaRPr/>
          </a:p>
        </p:txBody>
      </p:sp>
      <p:sp>
        <p:nvSpPr>
          <p:cNvPr id="1166" name="Google Shape;1166;p92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167" name="Google Shape;1167;p92"/>
          <p:cNvSpPr/>
          <p:nvPr/>
        </p:nvSpPr>
        <p:spPr>
          <a:xfrm>
            <a:off x="323528" y="1525434"/>
            <a:ext cx="8496944" cy="29836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nEN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new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NumberFormat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400" dirty="0" smtClean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lang="en-US" sz="14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400" dirty="0" smtClean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US"</a:t>
            </a:r>
            <a:r>
              <a:rPr lang="en-US" sz="1400" dirty="0" smtClean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nDE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new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sz="14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NumberFormat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"de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DE"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nEN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1234567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89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"1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234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567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89"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nDE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1234567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89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"1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234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567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89"</a:t>
            </a:r>
            <a:r>
              <a:rPr lang="en-US" sz="14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</p:txBody>
      </p:sp>
      <p:sp>
        <p:nvSpPr>
          <p:cNvPr id="1168" name="Google Shape;1168;p92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92"/>
          <p:cNvSpPr/>
          <p:nvPr/>
        </p:nvSpPr>
        <p:spPr>
          <a:xfrm>
            <a:off x="323528" y="4869160"/>
            <a:ext cx="8496944" cy="9361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no equivalent in ES5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0" name="Google Shape;1170;p92"/>
          <p:cNvSpPr txBox="1"/>
          <p:nvPr/>
        </p:nvSpPr>
        <p:spPr>
          <a:xfrm>
            <a:off x="6948264" y="4684495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93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CURRENCY FORMATTING</a:t>
            </a:r>
            <a:endParaRPr/>
          </a:p>
        </p:txBody>
      </p:sp>
      <p:sp>
        <p:nvSpPr>
          <p:cNvPr id="1177" name="Google Shape;1177;p93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178" name="Google Shape;1178;p93"/>
          <p:cNvSpPr/>
          <p:nvPr/>
        </p:nvSpPr>
        <p:spPr>
          <a:xfrm>
            <a:off x="323528" y="1525434"/>
            <a:ext cx="8496944" cy="29836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ES6</a:t>
            </a:r>
            <a:endParaRPr sz="13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nUSD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new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NumberFormat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"en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US"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style: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"currency"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currency: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"USD"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nGBP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new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NumberFormat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"en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GB"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style: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"currency"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currency: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"GBP"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nEUR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 = new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sz="1300" dirty="0" err="1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NumberFormat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"de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DE"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style: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"currency"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currency: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"EUR"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nUSD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100200300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"$100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40"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nGBP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100200300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"£100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40"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nEUR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100200300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13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"100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300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00" dirty="0">
                <a:solidFill>
                  <a:srgbClr val="AA7733"/>
                </a:solidFill>
                <a:latin typeface="Consolas"/>
                <a:ea typeface="Consolas"/>
                <a:cs typeface="Consolas"/>
                <a:sym typeface="Consolas"/>
              </a:rPr>
              <a:t>40 €"</a:t>
            </a:r>
            <a:r>
              <a:rPr lang="en-US" sz="1300" dirty="0">
                <a:solidFill>
                  <a:srgbClr val="3377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dirty="0"/>
          </a:p>
        </p:txBody>
      </p:sp>
      <p:sp>
        <p:nvSpPr>
          <p:cNvPr id="1179" name="Google Shape;1179;p93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93"/>
          <p:cNvSpPr/>
          <p:nvPr/>
        </p:nvSpPr>
        <p:spPr>
          <a:xfrm>
            <a:off x="323528" y="4869160"/>
            <a:ext cx="8496944" cy="9361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no equivalent in ES5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1" name="Google Shape;1181;p93"/>
          <p:cNvSpPr txBox="1"/>
          <p:nvPr/>
        </p:nvSpPr>
        <p:spPr>
          <a:xfrm>
            <a:off x="6948264" y="4684495"/>
            <a:ext cx="1512168" cy="307777"/>
          </a:xfrm>
          <a:prstGeom prst="rect">
            <a:avLst/>
          </a:prstGeom>
          <a:solidFill>
            <a:srgbClr val="0B52A9"/>
          </a:solidFill>
          <a:ln w="9525" cap="flat" cmpd="sng">
            <a:solidFill>
              <a:srgbClr val="0B52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94"/>
          <p:cNvSpPr txBox="1"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Black"/>
              <a:buNone/>
            </a:pPr>
            <a:r>
              <a:rPr lang="en-US" b="1"/>
              <a:t>DATE/TIME FORMATTING</a:t>
            </a:r>
            <a:endParaRPr/>
          </a:p>
        </p:txBody>
      </p:sp>
      <p:sp>
        <p:nvSpPr>
          <p:cNvPr id="1188" name="Google Shape;1188;p94"/>
          <p:cNvSpPr txBox="1">
            <a:spLocks noGrp="1"/>
          </p:cNvSpPr>
          <p:nvPr>
            <p:ph type="ftr" idx="11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ECMASCRIPT 6</a:t>
            </a:r>
            <a:endParaRPr/>
          </a:p>
        </p:txBody>
      </p:sp>
      <p:sp>
        <p:nvSpPr>
          <p:cNvPr id="1189" name="Google Shape;1189;p94"/>
          <p:cNvSpPr/>
          <p:nvPr/>
        </p:nvSpPr>
        <p:spPr>
          <a:xfrm>
            <a:off x="323528" y="1525434"/>
            <a:ext cx="8496944" cy="478388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5B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1200" i="1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ES6</a:t>
            </a:r>
            <a:endParaRPr sz="12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date </a:t>
            </a:r>
            <a:r>
              <a:rPr lang="en-US" sz="1200" dirty="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Date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UTC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2012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smtClean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DateTimeFormat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'en-US'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2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→ "12/19/2012"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708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smtClean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DateTimeFormat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'en-GB'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2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→ "20/12/2012"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708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smtClean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DateTimeFormat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200" dirty="0" err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ko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-KR'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2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→ "2012. 12. 20."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708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smtClean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sz="1200" dirty="0" err="1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DateTimeFormat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200" dirty="0" err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ar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-EG'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2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→ "٢٠‏/١٢‏/٢٠١٢"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708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smtClean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DateTimeFormat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200" dirty="0" err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ja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-JP-u-</a:t>
            </a:r>
            <a:r>
              <a:rPr lang="en-US" sz="1200" dirty="0" err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ca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200" dirty="0" err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japanese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2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→ "24/12/20"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708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smtClean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 dirty="0" smtClea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smtClean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dirty="0" smtClean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Intl</a:t>
            </a:r>
            <a:r>
              <a:rPr lang="en-US" sz="1200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DateTimeFormat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'ban'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'id'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]).</a:t>
            </a:r>
            <a:r>
              <a:rPr lang="en-US" sz="12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2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// → "20/12/2012</a:t>
            </a:r>
            <a:r>
              <a:rPr lang="en-US" sz="1400" dirty="0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300" dirty="0">
              <a:solidFill>
                <a:srgbClr val="3377B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0" name="Google Shape;1190;p94"/>
          <p:cNvSpPr txBox="1"/>
          <p:nvPr/>
        </p:nvSpPr>
        <p:spPr>
          <a:xfrm>
            <a:off x="6948264" y="1340768"/>
            <a:ext cx="1512168" cy="307777"/>
          </a:xfrm>
          <a:prstGeom prst="rect">
            <a:avLst/>
          </a:prstGeom>
          <a:solidFill>
            <a:srgbClr val="2E8636"/>
          </a:solidFill>
          <a:ln w="9525" cap="flat" cmpd="sng">
            <a:solidFill>
              <a:srgbClr val="2E8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95"/>
          <p:cNvSpPr txBox="1">
            <a:spLocks noGrp="1"/>
          </p:cNvSpPr>
          <p:nvPr>
            <p:ph type="body" idx="1"/>
          </p:nvPr>
        </p:nvSpPr>
        <p:spPr>
          <a:xfrm>
            <a:off x="971600" y="2507260"/>
            <a:ext cx="7200800" cy="5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196" name="Google Shape;1196;p95"/>
          <p:cNvSpPr txBox="1">
            <a:spLocks noGrp="1"/>
          </p:cNvSpPr>
          <p:nvPr>
            <p:ph type="body" idx="2"/>
          </p:nvPr>
        </p:nvSpPr>
        <p:spPr>
          <a:xfrm>
            <a:off x="971600" y="3289206"/>
            <a:ext cx="7200800" cy="64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r>
              <a:rPr lang="en-US" dirty="0"/>
              <a:t>m</a:t>
            </a:r>
            <a:r>
              <a:rPr lang="en-US" dirty="0" smtClean="0"/>
              <a:t>atsvei.zhartun@itechart-group.com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PROTOTYPE AS AN ABSTRACTION</a:t>
            </a:r>
            <a:endParaRPr lang="ru-RU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 dirty="0"/>
          </a:p>
        </p:txBody>
      </p:sp>
      <p:pic>
        <p:nvPicPr>
          <p:cNvPr id="1026" name="Picture 2" descr="HD Car Transparent Pictures, Suv Car, Sports Car, Race And Classic Cars -  Free Transparent PNG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8" y="4558937"/>
            <a:ext cx="2779488" cy="158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uck png images, Truck png images Transparent FREE for download on  WebStockReview 2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19" y="4458264"/>
            <a:ext cx="2313305" cy="163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я со стрелкой 14"/>
          <p:cNvCxnSpPr/>
          <p:nvPr/>
        </p:nvCxnSpPr>
        <p:spPr>
          <a:xfrm flipV="1">
            <a:off x="1920240" y="3448594"/>
            <a:ext cx="535577" cy="100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 flipV="1">
            <a:off x="3997234" y="3448594"/>
            <a:ext cx="1162595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Motorcycle Bike PNG File Download Free | PNG 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87" y="4458264"/>
            <a:ext cx="2412384" cy="161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Прямая со стрелкой 19"/>
          <p:cNvCxnSpPr/>
          <p:nvPr/>
        </p:nvCxnSpPr>
        <p:spPr>
          <a:xfrm flipH="1" flipV="1">
            <a:off x="6032241" y="1811996"/>
            <a:ext cx="1757655" cy="211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3187337" y="1789612"/>
            <a:ext cx="809897" cy="726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artoon Vehicle - Vector cartoon car png download - 500*500 - Free  Transparent Car png Download. - Clip Art Libr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749" y="2034986"/>
            <a:ext cx="1893193" cy="189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 wheel PNG image, free downloa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60" y="1371327"/>
            <a:ext cx="1144587" cy="114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s41kcm - Hide The Pain Harold Sweater PNG Image | Transparent PNG Free  Download on Seek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96" y="1248218"/>
            <a:ext cx="1248216" cy="112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6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BUILD-I</a:t>
            </a:r>
            <a:r>
              <a:rPr lang="en-US" b="1" dirty="0"/>
              <a:t>N</a:t>
            </a:r>
            <a:endParaRPr lang="ru-RU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 dirty="0"/>
          </a:p>
        </p:txBody>
      </p:sp>
      <p:pic>
        <p:nvPicPr>
          <p:cNvPr id="11271" name="Picture 7" descr="https://learn.javascript.ru/article/native-prototypes/native-prototypes-classes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2" y="1424519"/>
            <a:ext cx="8611056" cy="47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539552" y="4437112"/>
            <a:ext cx="6768752" cy="1470025"/>
          </a:xfrm>
        </p:spPr>
        <p:txBody>
          <a:bodyPr anchor="t">
            <a:noAutofit/>
          </a:bodyPr>
          <a:lstStyle/>
          <a:p>
            <a:r>
              <a:rPr lang="en-US" sz="4200" dirty="0">
                <a:solidFill>
                  <a:schemeClr val="bg1"/>
                </a:solidFill>
                <a:cs typeface="Arial" panose="020B0604020202020204" pitchFamily="34" charset="0"/>
              </a:rPr>
              <a:t/>
            </a:r>
            <a:br>
              <a:rPr lang="en-US" sz="42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4200" dirty="0">
                <a:solidFill>
                  <a:schemeClr val="bg1"/>
                </a:solidFill>
                <a:cs typeface="Arial" panose="020B0604020202020204" pitchFamily="34" charset="0"/>
              </a:rPr>
              <a:t>FUNCTIONAL</a:t>
            </a:r>
            <a:br>
              <a:rPr lang="en-US" sz="42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4200" dirty="0">
                <a:solidFill>
                  <a:schemeClr val="bg1"/>
                </a:solidFill>
                <a:cs typeface="Arial" panose="020B0604020202020204" pitchFamily="34" charset="0"/>
              </a:rPr>
              <a:t>INHERITANCE</a:t>
            </a:r>
            <a:endParaRPr lang="en-US" sz="4200" cap="all" baseline="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4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INHERITANCE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323849" y="1540040"/>
            <a:ext cx="4119814" cy="43831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154800" rIns="91440" bIns="15480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function </a:t>
            </a:r>
            <a:r>
              <a:rPr lang="en-US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Machine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rgbClr val="458383"/>
                </a:solidFill>
                <a:latin typeface="Consolas" panose="020B0609020204030204" pitchFamily="49" charset="0"/>
              </a:rPr>
              <a:t>privateProperty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8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800" dirty="0" err="1">
                <a:solidFill>
                  <a:srgbClr val="660E7A"/>
                </a:solidFill>
                <a:latin typeface="Consolas" panose="020B0609020204030204" pitchFamily="49" charset="0"/>
              </a:rPr>
              <a:t>publicProperty</a:t>
            </a:r>
            <a:r>
              <a:rPr lang="en-US" altLang="en-US" sz="1800" dirty="0">
                <a:solidFill>
                  <a:srgbClr val="660E7A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...;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i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i="1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800" i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800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.publicMethod</a:t>
            </a: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...;</a:t>
            </a:r>
            <a:b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>
                <a:solidFill>
                  <a:srgbClr val="660E7A"/>
                </a:solidFill>
                <a:latin typeface="Consolas" panose="020B0609020204030204" pitchFamily="49" charset="0"/>
              </a:rPr>
              <a:t>machine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Machine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(...)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i="1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machine</a:t>
            </a:r>
            <a:r>
              <a:rPr lang="en-US" alt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.publicMethod</a:t>
            </a: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9132" y="1402195"/>
            <a:ext cx="1684789" cy="307777"/>
          </a:xfrm>
          <a:prstGeom prst="rect">
            <a:avLst/>
          </a:prstGeom>
          <a:solidFill>
            <a:srgbClr val="0B52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cap="all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CODE SNIPPET</a:t>
            </a:r>
            <a:endParaRPr lang="en-US" sz="1400" b="1" cap="all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4705772" y="1556084"/>
            <a:ext cx="4119814" cy="43831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154800" rIns="91440" bIns="15480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1800" dirty="0">
                <a:solidFill>
                  <a:srgbClr val="A626A4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4078F2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A42"/>
                </a:solidFill>
                <a:latin typeface="Consolas" panose="020B0609020204030204" pitchFamily="49" charset="0"/>
              </a:rPr>
              <a:t>(F, </a:t>
            </a:r>
            <a:r>
              <a:rPr lang="en-US" sz="1800" dirty="0" err="1">
                <a:solidFill>
                  <a:srgbClr val="383A42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A42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{</a:t>
            </a:r>
            <a:endParaRPr lang="ru-RU" sz="1800" dirty="0" smtClean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sz="180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solidFill>
                  <a:srgbClr val="A626A4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solidFill>
                  <a:srgbClr val="383A42"/>
                </a:solidFill>
                <a:latin typeface="Consolas" panose="020B0609020204030204" pitchFamily="49" charset="0"/>
              </a:rPr>
              <a:t>obj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A42"/>
                </a:solidFill>
                <a:latin typeface="Consolas" panose="020B0609020204030204" pitchFamily="49" charset="0"/>
              </a:rPr>
              <a:t>= 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180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 smtClean="0">
                <a:solidFill>
                  <a:srgbClr val="50A14F"/>
                </a:solidFill>
                <a:latin typeface="Consolas" panose="020B0609020204030204" pitchFamily="49" charset="0"/>
              </a:rPr>
              <a:t>'__</a:t>
            </a:r>
            <a:r>
              <a:rPr lang="en-US" sz="1800" dirty="0">
                <a:solidFill>
                  <a:srgbClr val="50A14F"/>
                </a:solidFill>
                <a:latin typeface="Consolas" panose="020B0609020204030204" pitchFamily="49" charset="0"/>
              </a:rPr>
              <a:t>proto__'</a:t>
            </a:r>
            <a:r>
              <a:rPr lang="en-US" sz="1800" dirty="0">
                <a:solidFill>
                  <a:srgbClr val="383A42"/>
                </a:solidFill>
                <a:latin typeface="Consolas" panose="020B0609020204030204" pitchFamily="49" charset="0"/>
              </a:rPr>
              <a:t>: </a:t>
            </a:r>
            <a:r>
              <a:rPr lang="en-US" sz="1800" dirty="0" err="1" smtClean="0">
                <a:solidFill>
                  <a:srgbClr val="383A42"/>
                </a:solidFill>
                <a:latin typeface="Consolas" panose="020B0609020204030204" pitchFamily="49" charset="0"/>
              </a:rPr>
              <a:t>F.prototype</a:t>
            </a:r>
            <a:endParaRPr lang="en-US" sz="1800" dirty="0" smtClean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180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};</a:t>
            </a:r>
            <a:endParaRPr lang="ru-RU" sz="1800" dirty="0" smtClean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 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sz="180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solidFill>
                  <a:srgbClr val="383A42"/>
                </a:solidFill>
                <a:latin typeface="Consolas" panose="020B0609020204030204" pitchFamily="49" charset="0"/>
              </a:rPr>
              <a:t>F.apply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A42"/>
                </a:solidFill>
                <a:latin typeface="Consolas" panose="020B0609020204030204" pitchFamily="49" charset="0"/>
              </a:rPr>
              <a:t>obj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383A42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);</a:t>
            </a:r>
            <a:endParaRPr lang="ru-RU" sz="1800" dirty="0" smtClean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ru-RU" sz="1800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A626A4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83A42"/>
                </a:solidFill>
                <a:latin typeface="Consolas" panose="020B0609020204030204" pitchFamily="49" charset="0"/>
              </a:rPr>
              <a:t>obj</a:t>
            </a: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;</a:t>
            </a:r>
            <a:endParaRPr lang="ru-RU" sz="1800" dirty="0" smtClean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1800" dirty="0" smtClean="0">
                <a:solidFill>
                  <a:srgbClr val="383A42"/>
                </a:solidFill>
                <a:latin typeface="Consolas" panose="020B0609020204030204" pitchFamily="49" charset="0"/>
              </a:rPr>
              <a:t>}</a:t>
            </a:r>
            <a:endParaRPr lang="en-US" altLang="en-US" sz="1800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6648" y="1386152"/>
            <a:ext cx="1684789" cy="307777"/>
          </a:xfrm>
          <a:prstGeom prst="rect">
            <a:avLst/>
          </a:prstGeom>
          <a:solidFill>
            <a:srgbClr val="0B52A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cap="all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CODE SNIPPET</a:t>
            </a:r>
            <a:endParaRPr lang="en-US" sz="1400" b="1" cap="all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51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n Theme">
  <a:themeElements>
    <a:clrScheme name="iTechArt Theme">
      <a:dk1>
        <a:srgbClr val="404040"/>
      </a:dk1>
      <a:lt1>
        <a:srgbClr val="F2F2F2"/>
      </a:lt1>
      <a:dk2>
        <a:srgbClr val="ED1C24"/>
      </a:dk2>
      <a:lt2>
        <a:srgbClr val="FFFFFF"/>
      </a:lt2>
      <a:accent1>
        <a:srgbClr val="ED1C24"/>
      </a:accent1>
      <a:accent2>
        <a:srgbClr val="7F7F7F"/>
      </a:accent2>
      <a:accent3>
        <a:srgbClr val="E92B2B"/>
      </a:accent3>
      <a:accent4>
        <a:srgbClr val="F2F2F2"/>
      </a:accent4>
      <a:accent5>
        <a:srgbClr val="9B9B9B"/>
      </a:accent5>
      <a:accent6>
        <a:srgbClr val="595959"/>
      </a:accent6>
      <a:hlink>
        <a:srgbClr val="595959"/>
      </a:hlink>
      <a:folHlink>
        <a:srgbClr val="9B9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Primary Theme">
  <a:themeElements>
    <a:clrScheme name="Custom 1">
      <a:dk1>
        <a:srgbClr val="404040"/>
      </a:dk1>
      <a:lt1>
        <a:srgbClr val="FFFFFF"/>
      </a:lt1>
      <a:dk2>
        <a:srgbClr val="ED1C24"/>
      </a:dk2>
      <a:lt2>
        <a:srgbClr val="FFFFFF"/>
      </a:lt2>
      <a:accent1>
        <a:srgbClr val="ED1C24"/>
      </a:accent1>
      <a:accent2>
        <a:srgbClr val="9B9B9B"/>
      </a:accent2>
      <a:accent3>
        <a:srgbClr val="595959"/>
      </a:accent3>
      <a:accent4>
        <a:srgbClr val="7F7F7F"/>
      </a:accent4>
      <a:accent5>
        <a:srgbClr val="F2F2F2"/>
      </a:accent5>
      <a:accent6>
        <a:srgbClr val="FFFFFF"/>
      </a:accent6>
      <a:hlink>
        <a:srgbClr val="30303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ing Slides">
  <a:themeElements>
    <a:clrScheme name="iTechArt Theme">
      <a:dk1>
        <a:srgbClr val="404040"/>
      </a:dk1>
      <a:lt1>
        <a:srgbClr val="F2F2F2"/>
      </a:lt1>
      <a:dk2>
        <a:srgbClr val="ED1C24"/>
      </a:dk2>
      <a:lt2>
        <a:srgbClr val="FFFFFF"/>
      </a:lt2>
      <a:accent1>
        <a:srgbClr val="ED1C24"/>
      </a:accent1>
      <a:accent2>
        <a:srgbClr val="7F7F7F"/>
      </a:accent2>
      <a:accent3>
        <a:srgbClr val="E92B2B"/>
      </a:accent3>
      <a:accent4>
        <a:srgbClr val="F2F2F2"/>
      </a:accent4>
      <a:accent5>
        <a:srgbClr val="9B9B9B"/>
      </a:accent5>
      <a:accent6>
        <a:srgbClr val="595959"/>
      </a:accent6>
      <a:hlink>
        <a:srgbClr val="595959"/>
      </a:hlink>
      <a:folHlink>
        <a:srgbClr val="9B9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inal Slides">
  <a:themeElements>
    <a:clrScheme name="iTechArt">
      <a:dk1>
        <a:srgbClr val="404040"/>
      </a:dk1>
      <a:lt1>
        <a:srgbClr val="FFFFFF"/>
      </a:lt1>
      <a:dk2>
        <a:srgbClr val="ED1C24"/>
      </a:dk2>
      <a:lt2>
        <a:srgbClr val="FFFFFF"/>
      </a:lt2>
      <a:accent1>
        <a:srgbClr val="ED1C24"/>
      </a:accent1>
      <a:accent2>
        <a:srgbClr val="9B9B9B"/>
      </a:accent2>
      <a:accent3>
        <a:srgbClr val="595959"/>
      </a:accent3>
      <a:accent4>
        <a:srgbClr val="7F7F7F"/>
      </a:accent4>
      <a:accent5>
        <a:srgbClr val="F2F2F2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4338</Words>
  <Application>Microsoft Office PowerPoint</Application>
  <PresentationFormat>Экран (4:3)</PresentationFormat>
  <Paragraphs>1009</Paragraphs>
  <Slides>59</Slides>
  <Notes>59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59</vt:i4>
      </vt:variant>
    </vt:vector>
  </HeadingPairs>
  <TitlesOfParts>
    <vt:vector size="71" baseType="lpstr">
      <vt:lpstr>Arial Narrow</vt:lpstr>
      <vt:lpstr>Consolas</vt:lpstr>
      <vt:lpstr>Arial Black</vt:lpstr>
      <vt:lpstr>Arial </vt:lpstr>
      <vt:lpstr>Noto Sans Symbols</vt:lpstr>
      <vt:lpstr>Calibri</vt:lpstr>
      <vt:lpstr>Arial</vt:lpstr>
      <vt:lpstr>Verdana</vt:lpstr>
      <vt:lpstr>Main Theme</vt:lpstr>
      <vt:lpstr>Content Primary Theme</vt:lpstr>
      <vt:lpstr>Dividing Slides</vt:lpstr>
      <vt:lpstr>Final Slides</vt:lpstr>
      <vt:lpstr>Презентация PowerPoint</vt:lpstr>
      <vt:lpstr>CONTENT</vt:lpstr>
      <vt:lpstr>Презентация PowerPoint</vt:lpstr>
      <vt:lpstr>CLASS IS AN ABSTRACTION</vt:lpstr>
      <vt:lpstr>CLASS IS A LIE</vt:lpstr>
      <vt:lpstr>PROTOTYPE AS AN ABSTRACTION</vt:lpstr>
      <vt:lpstr>BUILD-IN</vt:lpstr>
      <vt:lpstr> FUNCTIONAL INHERITANCE</vt:lpstr>
      <vt:lpstr>FUNCTIONAL INHERITANCE</vt:lpstr>
      <vt:lpstr>FUNCTIONAL INHERITANCE</vt:lpstr>
      <vt:lpstr>FUNCTIONAL INHERITANCE</vt:lpstr>
      <vt:lpstr> PROTOTYPICAL INHERITANCE</vt:lpstr>
      <vt:lpstr>PROTO</vt:lpstr>
      <vt:lpstr>METHODS</vt:lpstr>
      <vt:lpstr>EXAMPLE</vt:lpstr>
      <vt:lpstr>OVERRIDING</vt:lpstr>
      <vt:lpstr>POLYFILLS</vt:lpstr>
      <vt:lpstr>Презентация PowerPoint</vt:lpstr>
      <vt:lpstr>CLASS DEFINITION</vt:lpstr>
      <vt:lpstr>CLASS INHERITANCE</vt:lpstr>
      <vt:lpstr>CLASS INHERITANCE</vt:lpstr>
      <vt:lpstr>STATIC MEMBERS</vt:lpstr>
      <vt:lpstr>Презентация PowerPoint</vt:lpstr>
      <vt:lpstr>SYMBOL TYPE</vt:lpstr>
      <vt:lpstr>GLOBAL SYMBOLS</vt:lpstr>
      <vt:lpstr>Презентация PowerPoint</vt:lpstr>
      <vt:lpstr>ITERATOR &amp; FOR-OF OPERATOR</vt:lpstr>
      <vt:lpstr>Презентация PowerPoint</vt:lpstr>
      <vt:lpstr>GENERATOR FUNCTION</vt:lpstr>
      <vt:lpstr>YIELD*</vt:lpstr>
      <vt:lpstr>RETURN STATEMENT IN A GENERATOR</vt:lpstr>
      <vt:lpstr>GENERATOR FUNCTION: ITERATOR PROTOCOL</vt:lpstr>
      <vt:lpstr>GENERATOR MATCHING</vt:lpstr>
      <vt:lpstr>Презентация PowerPoint</vt:lpstr>
      <vt:lpstr>SET DATA-STRUCTURE</vt:lpstr>
      <vt:lpstr>MAP DATA-STRUCTURE</vt:lpstr>
      <vt:lpstr>WEAK-LINK DATA-STRUCTURES</vt:lpstr>
      <vt:lpstr>Презентация PowerPoint</vt:lpstr>
      <vt:lpstr>TYPED ARRAYS</vt:lpstr>
      <vt:lpstr>TYPED ARRAYS: ARRAY BUFFER </vt:lpstr>
      <vt:lpstr>Презентация PowerPoint</vt:lpstr>
      <vt:lpstr>OBJECT PROPERTY ASSIGNMENT</vt:lpstr>
      <vt:lpstr>ARRAY ELEMENT FINDING</vt:lpstr>
      <vt:lpstr>STRING REPEATING</vt:lpstr>
      <vt:lpstr>STRING SEARCHING</vt:lpstr>
      <vt:lpstr>NUMBER SAFETY CHECKING</vt:lpstr>
      <vt:lpstr>NUMBER COMPARISON</vt:lpstr>
      <vt:lpstr>NUMBER TRUNCATION</vt:lpstr>
      <vt:lpstr>Презентация PowerPoint</vt:lpstr>
      <vt:lpstr>CALLBACK HELL</vt:lpstr>
      <vt:lpstr>Презентация PowerPoint</vt:lpstr>
      <vt:lpstr>PROXYING</vt:lpstr>
      <vt:lpstr>REFLECTION</vt:lpstr>
      <vt:lpstr>Презентация PowerPoint</vt:lpstr>
      <vt:lpstr>COLLATION</vt:lpstr>
      <vt:lpstr>NUMBER FORMATTING</vt:lpstr>
      <vt:lpstr>CURRENCY FORMATTING</vt:lpstr>
      <vt:lpstr>DATE/TIME FORMATTING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Alexandra Aliseychik</dc:creator>
  <cp:lastModifiedBy>Matthew Zhartun</cp:lastModifiedBy>
  <cp:revision>115</cp:revision>
  <dcterms:created xsi:type="dcterms:W3CDTF">2015-05-04T13:52:14Z</dcterms:created>
  <dcterms:modified xsi:type="dcterms:W3CDTF">2020-12-17T09:20:01Z</dcterms:modified>
</cp:coreProperties>
</file>